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2.xml" ContentType="application/vnd.openxmlformats-officedocument.presentationml.slide+xml"/>
  <Override PartName="/ppt/slides/slide36.xml" ContentType="application/vnd.openxmlformats-officedocument.presentationml.slide+xml"/>
  <Override PartName="/ppt/slides/slide30.xml" ContentType="application/vnd.openxmlformats-officedocument.presentationml.slide+xml"/>
  <Override PartName="/ppt/slides/slide28.xml" ContentType="application/vnd.openxmlformats-officedocument.presentationml.slide+xml"/>
  <Override PartName="/ppt/slides/slide34.xml" ContentType="application/vnd.openxmlformats-officedocument.presentationml.slide+xml"/>
  <Override PartName="/ppt/slides/slide2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33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29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1.xml" ContentType="application/vnd.openxmlformats-officedocument.presentationml.slide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viewProps.xml" ContentType="application/vnd.openxmlformats-officedocument.presentationml.viewProps+xml"/>
  <Override PartName="/ppt/slides/slide31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 strictFirstAndLastChars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9144000" cy="51435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9698151E-0C3A-494B-B26B-37D62C383CFE}">
  <a:tblStyle styleId="{9698151E-0C3A-494B-B26B-37D62C383CFE}" styleName="Table_0">
    <a:wholeTbl>
      <a:tcTxStyle>
        <a:srgbClr val="000000"/>
      </a:tcTxStyle>
      <a:tcStyle>
        <a:tcBdr>
          <a:left>
            <a:ln w="9525">
              <a:solidFill>
                <a:srgbClr val="000000"/>
              </a:solidFill>
            </a:ln>
          </a:left>
          <a:right>
            <a:ln w="9525">
              <a:solidFill>
                <a:srgbClr val="000000"/>
              </a:solidFill>
            </a:ln>
          </a:right>
          <a:top>
            <a:ln w="9525">
              <a:solidFill>
                <a:srgbClr val="000000"/>
              </a:solidFill>
            </a:ln>
          </a:top>
          <a:bottom>
            <a:ln w="9525">
              <a:solidFill>
                <a:srgbClr val="000000"/>
              </a:solidFill>
            </a:ln>
          </a:bottom>
          <a:insideH>
            <a:ln w="9525">
              <a:solidFill>
                <a:srgbClr val="000000"/>
              </a:solidFill>
            </a:ln>
          </a:insideH>
          <a:insideV>
            <a:ln w="9525">
              <a:solidFill>
                <a:srgbClr val="000000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10" d="100"/>
          <a:sy n="110" d="100"/>
        </p:scale>
        <p:origin x="528" y="67"/>
      </p:cViewPr>
      <p:guideLst>
        <p:guide pos="2880"/>
        <p:guide pos="162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presProps" Target="presProps.xml" /><Relationship Id="rId41" Type="http://schemas.openxmlformats.org/officeDocument/2006/relationships/tableStyles" Target="tableStyles.xml" /><Relationship Id="rId42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le" preserve="0" showMasterPhAnim="0" type="title" userDrawn="1">
  <p:cSld name="TITLE">
    <p:bg>
      <p:bgPr shadeToTitle="0">
        <a:solidFill>
          <a:srgbClr val="004C52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 bwMode="auto">
          <a:xfrm flipH="1"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fill="norm" stroke="1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 bwMode="auto">
          <a:xfrm>
            <a:off x="-5900" y="759982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365766" h="150792" fill="norm" stroke="1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540"/>
            </a:srgbClr>
          </a:solidFill>
          <a:ln>
            <a:noFill/>
          </a:ln>
        </p:spPr>
      </p:sp>
      <p:sp>
        <p:nvSpPr>
          <p:cNvPr id="12" name="Google Shape;12;p2"/>
          <p:cNvSpPr/>
          <p:nvPr/>
        </p:nvSpPr>
        <p:spPr bwMode="auto">
          <a:xfrm>
            <a:off x="0" y="1351100"/>
            <a:ext cx="9156075" cy="2889063"/>
          </a:xfrm>
          <a:custGeom>
            <a:avLst/>
            <a:gdLst/>
            <a:ahLst/>
            <a:cxnLst/>
            <a:rect l="l" t="t" r="r" b="b"/>
            <a:pathLst>
              <a:path w="366243" h="106157" fill="norm" stroke="1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 bwMode="auto">
          <a:xfrm>
            <a:off x="1719025" y="1991825"/>
            <a:ext cx="5706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le + 1 column" preserve="0" showMasterPhAnim="0" type="tx" userDrawn="1">
  <p:cSld name="TITLE_AND_BOD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30" name="Google Shape;30;p5"/>
          <p:cNvGrpSpPr/>
          <p:nvPr/>
        </p:nvGrpSpPr>
        <p:grpSpPr bwMode="auto"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1" name="Google Shape;31;p5"/>
            <p:cNvSpPr/>
            <p:nvPr/>
          </p:nvSpPr>
          <p:spPr bwMode="auto"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fill="norm" stroke="1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2" name="Google Shape;32;p5"/>
            <p:cNvSpPr/>
            <p:nvPr/>
          </p:nvSpPr>
          <p:spPr bwMode="auto"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fill="norm" stroke="1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33" name="Google Shape;33;p5"/>
            <p:cNvSpPr/>
            <p:nvPr/>
          </p:nvSpPr>
          <p:spPr bwMode="auto"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fill="norm" stroke="1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34" name="Google Shape;34;p5"/>
            <p:cNvSpPr/>
            <p:nvPr/>
          </p:nvSpPr>
          <p:spPr bwMode="auto"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fill="norm" stroke="1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5" name="Google Shape;35;p5"/>
            <p:cNvSpPr/>
            <p:nvPr/>
          </p:nvSpPr>
          <p:spPr bwMode="auto"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fill="norm" stroke="1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36" name="Google Shape;36;p5"/>
            <p:cNvSpPr/>
            <p:nvPr/>
          </p:nvSpPr>
          <p:spPr bwMode="auto"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fill="norm" stroke="1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 bwMode="auto">
          <a:xfrm>
            <a:off x="886650" y="1598407"/>
            <a:ext cx="7370700" cy="3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◆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◇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le + 2 columns" preserve="0" showMasterPhAnim="0" type="twoColTx" userDrawn="1">
  <p:cSld name="TITLE_AND_TWO_COLUMN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1" name="Google Shape;41;p6"/>
          <p:cNvGrpSpPr/>
          <p:nvPr/>
        </p:nvGrpSpPr>
        <p:grpSpPr bwMode="auto"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2" name="Google Shape;42;p6"/>
            <p:cNvSpPr/>
            <p:nvPr/>
          </p:nvSpPr>
          <p:spPr bwMode="auto"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fill="norm" stroke="1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3" name="Google Shape;43;p6"/>
            <p:cNvSpPr/>
            <p:nvPr/>
          </p:nvSpPr>
          <p:spPr bwMode="auto"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fill="norm" stroke="1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44" name="Google Shape;44;p6"/>
            <p:cNvSpPr/>
            <p:nvPr/>
          </p:nvSpPr>
          <p:spPr bwMode="auto"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fill="norm" stroke="1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45" name="Google Shape;45;p6"/>
            <p:cNvSpPr/>
            <p:nvPr/>
          </p:nvSpPr>
          <p:spPr bwMode="auto"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fill="norm" stroke="1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6" name="Google Shape;46;p6"/>
            <p:cNvSpPr/>
            <p:nvPr/>
          </p:nvSpPr>
          <p:spPr bwMode="auto"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fill="norm" stroke="1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47" name="Google Shape;47;p6"/>
            <p:cNvSpPr/>
            <p:nvPr/>
          </p:nvSpPr>
          <p:spPr bwMode="auto"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fill="norm" stroke="1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1"/>
          </p:nvPr>
        </p:nvSpPr>
        <p:spPr bwMode="auto">
          <a:xfrm>
            <a:off x="904925" y="1495850"/>
            <a:ext cx="35601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◆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◆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◇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2"/>
          </p:nvPr>
        </p:nvSpPr>
        <p:spPr bwMode="auto">
          <a:xfrm>
            <a:off x="4679180" y="1495850"/>
            <a:ext cx="35601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◆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◆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◇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le only" preserve="0" showMasterPhAnim="0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66" name="Google Shape;66;p8"/>
          <p:cNvGrpSpPr/>
          <p:nvPr/>
        </p:nvGrpSpPr>
        <p:grpSpPr bwMode="auto"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7" name="Google Shape;67;p8"/>
            <p:cNvSpPr/>
            <p:nvPr/>
          </p:nvSpPr>
          <p:spPr bwMode="auto"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fill="norm" stroke="1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8" name="Google Shape;68;p8"/>
            <p:cNvSpPr/>
            <p:nvPr/>
          </p:nvSpPr>
          <p:spPr bwMode="auto"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fill="norm" stroke="1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69" name="Google Shape;69;p8"/>
            <p:cNvSpPr/>
            <p:nvPr/>
          </p:nvSpPr>
          <p:spPr bwMode="auto"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fill="norm" stroke="1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70" name="Google Shape;70;p8"/>
            <p:cNvSpPr/>
            <p:nvPr/>
          </p:nvSpPr>
          <p:spPr bwMode="auto"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fill="norm" stroke="1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71" name="Google Shape;71;p8"/>
            <p:cNvSpPr/>
            <p:nvPr/>
          </p:nvSpPr>
          <p:spPr bwMode="auto"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fill="norm" stroke="1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72" name="Google Shape;72;p8"/>
            <p:cNvSpPr/>
            <p:nvPr/>
          </p:nvSpPr>
          <p:spPr bwMode="auto"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fill="norm" stroke="1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73" name="Google Shape;73;p8"/>
          <p:cNvSpPr txBox="1"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Blank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/>
          <p:nvPr/>
        </p:nvSpPr>
        <p:spPr bwMode="auto"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342116" h="53320" fill="norm" stroke="1" extrusionOk="0">
                <a:moveTo>
                  <a:pt x="0" y="0"/>
                </a:moveTo>
                <a:lnTo>
                  <a:pt x="0" y="53320"/>
                </a:lnTo>
                <a:lnTo>
                  <a:pt x="342116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6" name="Google Shape;86;p10"/>
          <p:cNvSpPr/>
          <p:nvPr/>
        </p:nvSpPr>
        <p:spPr bwMode="auto">
          <a:xfrm>
            <a:off x="-6025" y="2"/>
            <a:ext cx="4445394" cy="1085644"/>
          </a:xfrm>
          <a:custGeom>
            <a:avLst/>
            <a:gdLst/>
            <a:ahLst/>
            <a:cxnLst/>
            <a:rect l="l" t="t" r="r" b="b"/>
            <a:pathLst>
              <a:path w="291932" h="58628" fill="norm" stroke="1" extrusionOk="0">
                <a:moveTo>
                  <a:pt x="0" y="18578"/>
                </a:moveTo>
                <a:lnTo>
                  <a:pt x="241" y="34019"/>
                </a:lnTo>
                <a:lnTo>
                  <a:pt x="221482" y="58628"/>
                </a:lnTo>
                <a:lnTo>
                  <a:pt x="291932" y="0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87" name="Google Shape;87;p10"/>
          <p:cNvSpPr/>
          <p:nvPr/>
        </p:nvSpPr>
        <p:spPr bwMode="auto">
          <a:xfrm>
            <a:off x="6375475" y="4745747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203628" h="19060" fill="norm" stroke="1" extrusionOk="0">
                <a:moveTo>
                  <a:pt x="0" y="19060"/>
                </a:moveTo>
                <a:lnTo>
                  <a:pt x="203628" y="19060"/>
                </a:lnTo>
                <a:lnTo>
                  <a:pt x="157305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8" name="Google Shape;88;p10"/>
          <p:cNvSpPr/>
          <p:nvPr/>
        </p:nvSpPr>
        <p:spPr bwMode="auto">
          <a:xfrm>
            <a:off x="7341179" y="4767304"/>
            <a:ext cx="1821096" cy="395811"/>
          </a:xfrm>
          <a:custGeom>
            <a:avLst/>
            <a:gdLst/>
            <a:ahLst/>
            <a:cxnLst/>
            <a:rect l="l" t="t" r="r" b="b"/>
            <a:pathLst>
              <a:path w="145484" h="18819" fill="norm" stroke="1" extrusionOk="0">
                <a:moveTo>
                  <a:pt x="145484" y="0"/>
                </a:moveTo>
                <a:lnTo>
                  <a:pt x="145484" y="18819"/>
                </a:lnTo>
                <a:lnTo>
                  <a:pt x="0" y="18819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89" name="Google Shape;89;p10"/>
          <p:cNvSpPr/>
          <p:nvPr/>
        </p:nvSpPr>
        <p:spPr bwMode="auto">
          <a:xfrm>
            <a:off x="8340717" y="4204075"/>
            <a:ext cx="818444" cy="959061"/>
          </a:xfrm>
          <a:custGeom>
            <a:avLst/>
            <a:gdLst/>
            <a:ahLst/>
            <a:cxnLst/>
            <a:rect l="l" t="t" r="r" b="b"/>
            <a:pathLst>
              <a:path w="65384" h="45599" fill="norm" stroke="1" extrusionOk="0">
                <a:moveTo>
                  <a:pt x="65384" y="27022"/>
                </a:moveTo>
                <a:lnTo>
                  <a:pt x="65384" y="0"/>
                </a:lnTo>
                <a:lnTo>
                  <a:pt x="0" y="45599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90" name="Google Shape;90;p10"/>
          <p:cNvSpPr/>
          <p:nvPr/>
        </p:nvSpPr>
        <p:spPr bwMode="auto"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64671" h="37795" fill="norm" stroke="1" extrusionOk="0">
                <a:moveTo>
                  <a:pt x="0" y="241"/>
                </a:moveTo>
                <a:lnTo>
                  <a:pt x="132407" y="37795"/>
                </a:lnTo>
                <a:lnTo>
                  <a:pt x="164671" y="0"/>
                </a:lnTo>
                <a:lnTo>
                  <a:pt x="160329" y="241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91" name="Google Shape;91;p10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Subtitle" preserve="0" showMasterPhAnim="0" userDrawn="1">
  <p:cSld name="Subtitle">
    <p:bg>
      <p:bgPr shadeToTitle="0">
        <a:solidFill>
          <a:srgbClr val="ABE33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 bwMode="auto">
          <a:xfrm flipH="1"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fill="norm" stroke="1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 bwMode="auto"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365766" h="150792" fill="norm" stroke="1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540"/>
            </a:srgbClr>
          </a:solidFill>
          <a:ln>
            <a:noFill/>
          </a:ln>
        </p:spPr>
      </p:sp>
      <p:sp>
        <p:nvSpPr>
          <p:cNvPr id="17" name="Google Shape;17;p3"/>
          <p:cNvSpPr/>
          <p:nvPr/>
        </p:nvSpPr>
        <p:spPr bwMode="auto">
          <a:xfrm>
            <a:off x="0" y="1351100"/>
            <a:ext cx="9156075" cy="2889063"/>
          </a:xfrm>
          <a:custGeom>
            <a:avLst/>
            <a:gdLst/>
            <a:ahLst/>
            <a:cxnLst/>
            <a:rect l="l" t="t" r="r" b="b"/>
            <a:pathLst>
              <a:path w="366243" h="106157" fill="norm" stroke="1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 bwMode="auto">
          <a:xfrm>
            <a:off x="1815525" y="2040550"/>
            <a:ext cx="55131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pPr>
              <a:defRPr/>
            </a:pPr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 bwMode="auto">
          <a:xfrm>
            <a:off x="1815375" y="3068650"/>
            <a:ext cx="5513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sz="1800" b="1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sz="1800" b="1"/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sz="18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pPr>
              <a:defRPr/>
            </a:pPr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simple-light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 bwMode="auto">
          <a:xfrm>
            <a:off x="886650" y="1598407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</a:defRPr>
            </a:lvl1pPr>
            <a:lvl2pPr lvl="1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</a:defRPr>
            </a:lvl2pPr>
            <a:lvl3pPr lvl="2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</a:defRPr>
            </a:lvl3pPr>
            <a:lvl4pPr lvl="3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</a:defRPr>
            </a:lvl4pPr>
            <a:lvl5pPr lvl="4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</a:defRPr>
            </a:lvl5pPr>
            <a:lvl6pPr lvl="5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</a:defRPr>
            </a:lvl6pPr>
            <a:lvl7pPr lvl="6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</a:defRPr>
            </a:lvl7pPr>
            <a:lvl8pPr lvl="7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</a:defRPr>
            </a:lvl8pPr>
            <a:lvl9pPr lvl="8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1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mofoms.ru/" TargetMode="External"/><Relationship Id="rId3" Type="http://schemas.openxmlformats.org/officeDocument/2006/relationships/hyperlink" Target="mailto:reestrin@mofoms.ru" TargetMode="External"/><Relationship Id="rId4" Type="http://schemas.openxmlformats.org/officeDocument/2006/relationships/hyperlink" Target="mailto:edo@mofoms.ru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igital.gov.ru/ru/activity/govservices/2/" TargetMode="External"/><Relationship Id="rId3" Type="http://schemas.openxmlformats.org/officeDocument/2006/relationships/image" Target="../media/image3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ofoms.ru/" TargetMode="External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do@mofoms.ru" TargetMode="External"/><Relationship Id="rId3" Type="http://schemas.openxmlformats.org/officeDocument/2006/relationships/hyperlink" Target="mailto:mofoms@mofoms.ru" TargetMode="External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eport.mofoms.ru/" TargetMode="External"/><Relationship Id="rId3" Type="http://schemas.openxmlformats.org/officeDocument/2006/relationships/image" Target="../media/image14.png"/></Relationships>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eport.mofoms.ru/" TargetMode="External"/><Relationship Id="rId3" Type="http://schemas.openxmlformats.org/officeDocument/2006/relationships/image" Target="../media/image15.png"/></Relationships>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" name="Google Shape;96;p11"/>
          <p:cNvSpPr txBox="1">
            <a:spLocks noGrp="1"/>
          </p:cNvSpPr>
          <p:nvPr>
            <p:ph type="ctrTitle"/>
          </p:nvPr>
        </p:nvSpPr>
        <p:spPr bwMode="auto">
          <a:xfrm>
            <a:off x="463826" y="1755913"/>
            <a:ext cx="8275983" cy="15571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defRPr/>
            </a:pPr>
            <a:r>
              <a:rPr lang="ru-RU" sz="3000">
                <a:solidFill>
                  <a:schemeClr val="bg2">
                    <a:lumMod val="75000"/>
                  </a:schemeClr>
                </a:solidFill>
              </a:rPr>
              <a:t>ИНФОРМАЦИОННОЕ ВЗАИМОДЕЙСТВИЕ УЧАСТНИКОВ ОБЯЗАТЕЛЬНОГО МЕДИЦИНСКОГО СТРАХОВАНИЯ</a:t>
            </a:r>
            <a:endParaRPr sz="3000"/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7450665" y="98778"/>
            <a:ext cx="16417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chemeClr val="bg1"/>
                </a:solidFill>
                <a:latin typeface="Raleway"/>
              </a:rPr>
              <a:t>ТФОМС МО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3" name="Google Shape;523;p43"/>
          <p:cNvSpPr txBox="1">
            <a:spLocks noGrp="1"/>
          </p:cNvSpPr>
          <p:nvPr>
            <p:ph type="title"/>
          </p:nvPr>
        </p:nvSpPr>
        <p:spPr bwMode="auto">
          <a:xfrm>
            <a:off x="426012" y="395885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Схема информационного взаимодействия</a:t>
            </a:r>
            <a:endParaRPr sz="2000"/>
          </a:p>
        </p:txBody>
      </p:sp>
      <p:sp>
        <p:nvSpPr>
          <p:cNvPr id="524" name="Google Shape;524;p43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grpSp>
        <p:nvGrpSpPr>
          <p:cNvPr id="12" name="Google Shape;930;p47"/>
          <p:cNvGrpSpPr/>
          <p:nvPr/>
        </p:nvGrpSpPr>
        <p:grpSpPr bwMode="auto">
          <a:xfrm rot="2675117">
            <a:off x="3168181" y="1636361"/>
            <a:ext cx="2503849" cy="2533705"/>
            <a:chOff x="1400175" y="1220787"/>
            <a:chExt cx="4473575" cy="4476750"/>
          </a:xfrm>
        </p:grpSpPr>
        <p:sp>
          <p:nvSpPr>
            <p:cNvPr id="13" name="Google Shape;931;p47"/>
            <p:cNvSpPr/>
            <p:nvPr/>
          </p:nvSpPr>
          <p:spPr bwMode="auto"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fill="norm" stroke="1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4" name="Google Shape;932;p47"/>
            <p:cNvSpPr/>
            <p:nvPr/>
          </p:nvSpPr>
          <p:spPr bwMode="auto"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fill="norm" stroke="1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5" name="Google Shape;933;p47"/>
            <p:cNvSpPr/>
            <p:nvPr/>
          </p:nvSpPr>
          <p:spPr bwMode="auto"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fill="norm" stroke="1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6" name="Google Shape;934;p47"/>
            <p:cNvSpPr/>
            <p:nvPr/>
          </p:nvSpPr>
          <p:spPr bwMode="auto"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fill="norm" stroke="1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2" name="TextBox 1"/>
          <p:cNvSpPr txBox="1"/>
          <p:nvPr/>
        </p:nvSpPr>
        <p:spPr bwMode="auto">
          <a:xfrm>
            <a:off x="3360341" y="2491462"/>
            <a:ext cx="914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Raleway"/>
              </a:rPr>
              <a:t>МО</a:t>
            </a:r>
            <a:endParaRPr/>
          </a:p>
        </p:txBody>
      </p:sp>
      <p:sp>
        <p:nvSpPr>
          <p:cNvPr id="18" name="TextBox 17"/>
          <p:cNvSpPr txBox="1"/>
          <p:nvPr/>
        </p:nvSpPr>
        <p:spPr bwMode="auto">
          <a:xfrm>
            <a:off x="3834608" y="3632350"/>
            <a:ext cx="1053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Raleway"/>
              </a:rPr>
              <a:t>ТФОМС</a:t>
            </a:r>
            <a:endParaRPr/>
          </a:p>
        </p:txBody>
      </p:sp>
      <p:sp>
        <p:nvSpPr>
          <p:cNvPr id="19" name="TextBox 18"/>
          <p:cNvSpPr txBox="1"/>
          <p:nvPr/>
        </p:nvSpPr>
        <p:spPr bwMode="auto">
          <a:xfrm>
            <a:off x="4026030" y="1864800"/>
            <a:ext cx="1053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Raleway"/>
              </a:rPr>
              <a:t>ТФОМС</a:t>
            </a:r>
            <a:endParaRPr/>
          </a:p>
        </p:txBody>
      </p:sp>
      <p:sp>
        <p:nvSpPr>
          <p:cNvPr id="20" name="TextBox 19"/>
          <p:cNvSpPr txBox="1"/>
          <p:nvPr/>
        </p:nvSpPr>
        <p:spPr bwMode="auto">
          <a:xfrm>
            <a:off x="4984198" y="2848110"/>
            <a:ext cx="1053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Raleway"/>
              </a:rPr>
              <a:t>СМО</a:t>
            </a:r>
            <a:endParaRPr/>
          </a:p>
        </p:txBody>
      </p:sp>
      <p:sp>
        <p:nvSpPr>
          <p:cNvPr id="17" name="Google Shape;344;p35"/>
          <p:cNvSpPr txBox="1"/>
          <p:nvPr/>
        </p:nvSpPr>
        <p:spPr bwMode="auto">
          <a:xfrm>
            <a:off x="597728" y="1097739"/>
            <a:ext cx="2029329" cy="13607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r">
              <a:spcBef>
                <a:spcPts val="600"/>
              </a:spcBef>
              <a:defRPr/>
            </a:pPr>
            <a:r>
              <a:rPr lang="ru-RU" sz="1200">
                <a:latin typeface="Raleway"/>
              </a:rPr>
              <a:t>Формирование и передача счетов и реестров счетов за оказанную медицинскую помощь в электронном виде</a:t>
            </a:r>
            <a:endParaRPr/>
          </a:p>
        </p:txBody>
      </p:sp>
      <p:sp>
        <p:nvSpPr>
          <p:cNvPr id="21" name="Google Shape;344;p35"/>
          <p:cNvSpPr txBox="1"/>
          <p:nvPr/>
        </p:nvSpPr>
        <p:spPr bwMode="auto">
          <a:xfrm>
            <a:off x="6258231" y="1140023"/>
            <a:ext cx="2029329" cy="13057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ru-RU" sz="1200">
                <a:latin typeface="Raleway"/>
              </a:rPr>
              <a:t>Передача успешно принятых к оплате реестров вместе с результатами медико-экономического контроля</a:t>
            </a:r>
            <a:endParaRPr/>
          </a:p>
        </p:txBody>
      </p:sp>
      <p:sp>
        <p:nvSpPr>
          <p:cNvPr id="22" name="Google Shape;344;p35"/>
          <p:cNvSpPr txBox="1"/>
          <p:nvPr/>
        </p:nvSpPr>
        <p:spPr bwMode="auto">
          <a:xfrm>
            <a:off x="6242471" y="3392360"/>
            <a:ext cx="2029329" cy="13057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ru-RU" sz="1200">
                <a:latin typeface="Raleway"/>
              </a:rPr>
              <a:t>Передача результатов медико-экономической экспертизы и экспертизы качества медицинской помощи</a:t>
            </a:r>
            <a:endParaRPr/>
          </a:p>
        </p:txBody>
      </p:sp>
      <p:sp>
        <p:nvSpPr>
          <p:cNvPr id="23" name="Google Shape;344;p35"/>
          <p:cNvSpPr txBox="1"/>
          <p:nvPr/>
        </p:nvSpPr>
        <p:spPr bwMode="auto">
          <a:xfrm>
            <a:off x="597727" y="3476756"/>
            <a:ext cx="2029329" cy="13607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r">
              <a:spcBef>
                <a:spcPts val="600"/>
              </a:spcBef>
              <a:defRPr/>
            </a:pPr>
            <a:r>
              <a:rPr lang="ru-RU" sz="1200">
                <a:latin typeface="Raleway"/>
              </a:rPr>
              <a:t>Передача результатов всех видов контролей (МЭК, МЭЭ, ЭКМП), заключений МЭК</a:t>
            </a:r>
            <a:endParaRPr/>
          </a:p>
        </p:txBody>
      </p:sp>
      <p:cxnSp>
        <p:nvCxnSpPr>
          <p:cNvPr id="4" name="Прямая соединительная линия 3"/>
          <p:cNvCxnSpPr>
            <a:cxnSpLocks/>
          </p:cNvCxnSpPr>
          <p:nvPr/>
        </p:nvCxnSpPr>
        <p:spPr bwMode="auto">
          <a:xfrm>
            <a:off x="2627057" y="1303440"/>
            <a:ext cx="0" cy="10450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cxnSpLocks/>
          </p:cNvCxnSpPr>
          <p:nvPr/>
        </p:nvCxnSpPr>
        <p:spPr bwMode="auto">
          <a:xfrm>
            <a:off x="2622106" y="1773758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3199924" y="1781756"/>
            <a:ext cx="252184" cy="177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cxnSpLocks/>
          </p:cNvCxnSpPr>
          <p:nvPr/>
        </p:nvCxnSpPr>
        <p:spPr bwMode="auto">
          <a:xfrm flipH="1">
            <a:off x="2592356" y="3698854"/>
            <a:ext cx="9902" cy="6517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cxnSpLocks/>
          </p:cNvCxnSpPr>
          <p:nvPr/>
        </p:nvCxnSpPr>
        <p:spPr bwMode="auto">
          <a:xfrm rot="10800000">
            <a:off x="2595261" y="4045227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cxnSpLocks/>
          </p:cNvCxnSpPr>
          <p:nvPr/>
        </p:nvCxnSpPr>
        <p:spPr bwMode="auto">
          <a:xfrm flipH="1">
            <a:off x="3169215" y="3851267"/>
            <a:ext cx="283810" cy="1958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cxnSpLocks/>
          </p:cNvCxnSpPr>
          <p:nvPr/>
        </p:nvCxnSpPr>
        <p:spPr bwMode="auto">
          <a:xfrm>
            <a:off x="6265106" y="1303440"/>
            <a:ext cx="0" cy="8964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cxnSpLocks/>
          </p:cNvCxnSpPr>
          <p:nvPr/>
        </p:nvCxnSpPr>
        <p:spPr bwMode="auto">
          <a:xfrm>
            <a:off x="5687288" y="1729737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cxnSpLocks/>
          </p:cNvCxnSpPr>
          <p:nvPr/>
        </p:nvCxnSpPr>
        <p:spPr bwMode="auto">
          <a:xfrm>
            <a:off x="5399367" y="3851218"/>
            <a:ext cx="252184" cy="177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cxnSpLocks/>
          </p:cNvCxnSpPr>
          <p:nvPr/>
        </p:nvCxnSpPr>
        <p:spPr bwMode="auto">
          <a:xfrm flipH="1">
            <a:off x="5402048" y="1731816"/>
            <a:ext cx="283810" cy="1958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cxnSpLocks/>
          </p:cNvCxnSpPr>
          <p:nvPr/>
        </p:nvCxnSpPr>
        <p:spPr bwMode="auto">
          <a:xfrm flipH="1">
            <a:off x="6214567" y="3553991"/>
            <a:ext cx="9464" cy="91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cxnSpLocks/>
          </p:cNvCxnSpPr>
          <p:nvPr/>
        </p:nvCxnSpPr>
        <p:spPr bwMode="auto">
          <a:xfrm>
            <a:off x="5636749" y="4024093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9" name="Google Shape;439;p40"/>
          <p:cNvSpPr txBox="1">
            <a:spLocks noGrp="1"/>
          </p:cNvSpPr>
          <p:nvPr>
            <p:ph type="title"/>
          </p:nvPr>
        </p:nvSpPr>
        <p:spPr bwMode="auto">
          <a:xfrm>
            <a:off x="83145" y="4063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Автоматизированная обработка реестров счетов</a:t>
            </a:r>
            <a:endParaRPr sz="2000"/>
          </a:p>
        </p:txBody>
      </p:sp>
      <p:sp>
        <p:nvSpPr>
          <p:cNvPr id="440" name="Google Shape;440;p40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sp>
        <p:nvSpPr>
          <p:cNvPr id="441" name="Google Shape;441;p40"/>
          <p:cNvSpPr/>
          <p:nvPr/>
        </p:nvSpPr>
        <p:spPr bwMode="auto">
          <a:xfrm>
            <a:off x="694975" y="1369925"/>
            <a:ext cx="3806400" cy="143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ФЛК</a:t>
            </a:r>
            <a:endParaRPr b="1">
              <a:solidFill>
                <a:schemeClr val="dk1"/>
              </a:solidFill>
              <a:latin typeface="Karla"/>
              <a:ea typeface="Karla"/>
              <a:cs typeface="Karla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1200">
                <a:solidFill>
                  <a:schemeClr val="dk1"/>
                </a:solidFill>
                <a:latin typeface="Karla"/>
                <a:ea typeface="Karla"/>
                <a:cs typeface="Karla"/>
              </a:rPr>
              <a:t>Ф</a:t>
            </a:r>
            <a:r>
              <a:rPr lang="ru-RU" sz="1200">
                <a:solidFill>
                  <a:schemeClr val="dk1"/>
                </a:solidFill>
                <a:latin typeface="Karla"/>
                <a:ea typeface="Karla"/>
                <a:cs typeface="Karla"/>
              </a:rPr>
              <a:t>орматно-логический контроль целостности данных в файлах, представленных в пакете информационного обмена</a:t>
            </a:r>
            <a:endParaRPr sz="1200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442" name="Google Shape;442;p40"/>
          <p:cNvSpPr/>
          <p:nvPr/>
        </p:nvSpPr>
        <p:spPr bwMode="auto">
          <a:xfrm>
            <a:off x="4658803" y="1369925"/>
            <a:ext cx="3806400" cy="143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МЭК</a:t>
            </a:r>
            <a:endParaRPr b="1">
              <a:solidFill>
                <a:schemeClr val="dk1"/>
              </a:solidFill>
              <a:latin typeface="Karla"/>
              <a:ea typeface="Karla"/>
              <a:cs typeface="Karla"/>
            </a:endParaRPr>
          </a:p>
          <a:p>
            <a:pPr lvl="0" algn="r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1200">
                <a:solidFill>
                  <a:schemeClr val="dk1"/>
                </a:solidFill>
                <a:latin typeface="Karla"/>
                <a:ea typeface="Karla"/>
                <a:cs typeface="Karla"/>
              </a:rPr>
              <a:t>Медико-экономический контроль – проверка соответствия предъявленных реестров счетов объемам, срокам, способам оплаты и тарифам</a:t>
            </a:r>
            <a:endParaRPr sz="1200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443" name="Google Shape;443;p40"/>
          <p:cNvSpPr/>
          <p:nvPr/>
        </p:nvSpPr>
        <p:spPr bwMode="auto">
          <a:xfrm>
            <a:off x="694975" y="2961233"/>
            <a:ext cx="3806400" cy="159088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endParaRPr sz="1200" b="1">
              <a:solidFill>
                <a:schemeClr val="dk1"/>
              </a:solidFill>
              <a:latin typeface="Karla"/>
              <a:ea typeface="Karla"/>
              <a:cs typeface="Karla"/>
            </a:endParaRPr>
          </a:p>
          <a:p>
            <a:pPr lvl="0">
              <a:spcBef>
                <a:spcPts val="600"/>
              </a:spcBef>
              <a:buClr>
                <a:schemeClr val="dk1"/>
              </a:buClr>
              <a:buSzPts val="1100"/>
              <a:defRPr/>
            </a:pPr>
            <a:r>
              <a:rPr lang="ru-RU" sz="1200">
                <a:solidFill>
                  <a:schemeClr val="dk1"/>
                </a:solidFill>
                <a:latin typeface="Karla"/>
                <a:ea typeface="Karla"/>
                <a:cs typeface="Karla"/>
              </a:rPr>
              <a:t>Идентификация по региональному сегменту, определение страховой медицинской организации, ответственной за оплату счета</a:t>
            </a:r>
            <a:endParaRPr sz="1200">
              <a:solidFill>
                <a:schemeClr val="dk1"/>
              </a:solidFill>
              <a:latin typeface="Karla"/>
              <a:ea typeface="Karla"/>
              <a:cs typeface="Karla"/>
            </a:endParaRPr>
          </a:p>
          <a:p>
            <a:pPr marL="0" lvl="0" indent="0" algn="l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Идентификация в РС ЕРЗ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444" name="Google Shape;444;p40"/>
          <p:cNvSpPr/>
          <p:nvPr/>
        </p:nvSpPr>
        <p:spPr bwMode="auto">
          <a:xfrm>
            <a:off x="4658803" y="2961232"/>
            <a:ext cx="3806400" cy="159088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lvl="0" algn="r">
              <a:buClr>
                <a:schemeClr val="dk1"/>
              </a:buClr>
              <a:buSzPts val="1100"/>
              <a:defRPr/>
            </a:pPr>
            <a:r>
              <a:rPr lang="ru-RU" sz="1200">
                <a:solidFill>
                  <a:schemeClr val="dk1"/>
                </a:solidFill>
                <a:latin typeface="Karla"/>
                <a:ea typeface="Karla"/>
                <a:cs typeface="Karla"/>
              </a:rPr>
              <a:t>Выявление ЗЛ, которым оказана МП вне территории страхования и определение их территории страхования (электронный запрос в </a:t>
            </a:r>
            <a:r>
              <a:rPr lang="ru-RU" sz="1200">
                <a:solidFill>
                  <a:schemeClr val="dk1"/>
                </a:solidFill>
                <a:latin typeface="Karla"/>
                <a:ea typeface="Karla"/>
                <a:cs typeface="Karla"/>
              </a:rPr>
              <a:t>Федеральный единый регистр застрахованных лиц)</a:t>
            </a:r>
            <a:endParaRPr sz="1200">
              <a:solidFill>
                <a:schemeClr val="dk1"/>
              </a:solidFill>
              <a:latin typeface="Karla"/>
              <a:ea typeface="Karla"/>
              <a:cs typeface="Karla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Идентификация в </a:t>
            </a: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ФЕРЗЛ</a:t>
            </a:r>
            <a:endParaRPr lang="ru-RU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445" name="Google Shape;445;p40"/>
          <p:cNvSpPr/>
          <p:nvPr/>
        </p:nvSpPr>
        <p:spPr bwMode="auto">
          <a:xfrm>
            <a:off x="3408699" y="1709261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446" name="Google Shape;446;p40"/>
          <p:cNvSpPr/>
          <p:nvPr/>
        </p:nvSpPr>
        <p:spPr bwMode="auto">
          <a:xfrm rot="5400000">
            <a:off x="3566370" y="1709261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447" name="Google Shape;447;p40"/>
          <p:cNvSpPr/>
          <p:nvPr/>
        </p:nvSpPr>
        <p:spPr bwMode="auto">
          <a:xfrm rot="10800000">
            <a:off x="3566370" y="1868172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448" name="Google Shape;448;p40"/>
          <p:cNvSpPr/>
          <p:nvPr/>
        </p:nvSpPr>
        <p:spPr bwMode="auto">
          <a:xfrm rot="-5400000">
            <a:off x="3408699" y="1868172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449" name="Google Shape;449;p40"/>
          <p:cNvSpPr/>
          <p:nvPr/>
        </p:nvSpPr>
        <p:spPr bwMode="auto">
          <a:xfrm>
            <a:off x="3876259" y="2172499"/>
            <a:ext cx="251791" cy="397084"/>
          </a:xfrm>
          <a:prstGeom prst="rect">
            <a:avLst/>
          </a:prstGeom>
        </p:spPr>
        <p:txBody>
          <a:bodyPr>
            <a:prstTxWarp prst="textPlain">
              <a:avLst>
                <a:gd name="adj" fmla="val 50000"/>
              </a:avLst>
            </a:prstTxWarp>
          </a:bodyPr>
          <a:lstStyle/>
          <a:p>
            <a:pPr lvl="0" algn="ctr">
              <a:defRPr/>
            </a:pPr>
            <a:r>
              <a:rPr lang="ru-RU" b="1" i="0">
                <a:ln>
                  <a:noFill/>
                </a:ln>
                <a:solidFill>
                  <a:schemeClr val="lt1"/>
                </a:solidFill>
                <a:latin typeface="Raleway"/>
              </a:rPr>
              <a:t>1</a:t>
            </a:r>
            <a:endParaRPr b="1" i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  <p:sp>
        <p:nvSpPr>
          <p:cNvPr id="450" name="Google Shape;450;p40"/>
          <p:cNvSpPr/>
          <p:nvPr/>
        </p:nvSpPr>
        <p:spPr bwMode="auto">
          <a:xfrm>
            <a:off x="4921377" y="2172778"/>
            <a:ext cx="330400" cy="396805"/>
          </a:xfrm>
          <a:prstGeom prst="rect">
            <a:avLst/>
          </a:prstGeom>
        </p:spPr>
        <p:txBody>
          <a:bodyPr>
            <a:prstTxWarp prst="textPlain">
              <a:avLst>
                <a:gd name="adj" fmla="val 50000"/>
              </a:avLst>
            </a:prstTxWarp>
          </a:bodyPr>
          <a:lstStyle/>
          <a:p>
            <a:pPr lvl="0" algn="ctr">
              <a:defRPr/>
            </a:pPr>
            <a:r>
              <a:rPr lang="ru-RU" b="1">
                <a:solidFill>
                  <a:schemeClr val="lt1"/>
                </a:solidFill>
                <a:latin typeface="Raleway"/>
              </a:rPr>
              <a:t>4</a:t>
            </a:r>
            <a:endParaRPr b="1" i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  <p:sp>
        <p:nvSpPr>
          <p:cNvPr id="451" name="Google Shape;451;p40"/>
          <p:cNvSpPr/>
          <p:nvPr/>
        </p:nvSpPr>
        <p:spPr bwMode="auto">
          <a:xfrm>
            <a:off x="3922942" y="3136423"/>
            <a:ext cx="297796" cy="402393"/>
          </a:xfrm>
          <a:prstGeom prst="rect">
            <a:avLst/>
          </a:prstGeom>
        </p:spPr>
        <p:txBody>
          <a:bodyPr>
            <a:prstTxWarp prst="textPlain">
              <a:avLst>
                <a:gd name="adj" fmla="val 50000"/>
              </a:avLst>
            </a:prstTxWarp>
          </a:bodyPr>
          <a:lstStyle/>
          <a:p>
            <a:pPr lvl="0" algn="ctr">
              <a:defRPr/>
            </a:pPr>
            <a:r>
              <a:rPr lang="ru-RU" b="1">
                <a:solidFill>
                  <a:schemeClr val="lt1"/>
                </a:solidFill>
                <a:latin typeface="Raleway"/>
              </a:rPr>
              <a:t>2</a:t>
            </a:r>
            <a:endParaRPr b="1" i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  <p:sp>
        <p:nvSpPr>
          <p:cNvPr id="452" name="Google Shape;452;p40"/>
          <p:cNvSpPr/>
          <p:nvPr/>
        </p:nvSpPr>
        <p:spPr bwMode="auto">
          <a:xfrm>
            <a:off x="4921377" y="3108252"/>
            <a:ext cx="330400" cy="430565"/>
          </a:xfrm>
          <a:prstGeom prst="rect">
            <a:avLst/>
          </a:prstGeom>
        </p:spPr>
        <p:txBody>
          <a:bodyPr>
            <a:prstTxWarp prst="textPlain">
              <a:avLst>
                <a:gd name="adj" fmla="val 50000"/>
              </a:avLst>
            </a:prstTxWarp>
          </a:bodyPr>
          <a:lstStyle/>
          <a:p>
            <a:pPr lvl="0" algn="ctr">
              <a:defRPr/>
            </a:pPr>
            <a:r>
              <a:rPr lang="ru-RU" b="1">
                <a:solidFill>
                  <a:schemeClr val="lt1"/>
                </a:solidFill>
                <a:latin typeface="Raleway"/>
              </a:rPr>
              <a:t>3</a:t>
            </a:r>
            <a:endParaRPr b="1" i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2" name="Google Shape;432;p39"/>
          <p:cNvSpPr txBox="1"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Сроки предоставления данных</a:t>
            </a:r>
            <a:endParaRPr/>
          </a:p>
        </p:txBody>
      </p:sp>
      <p:sp>
        <p:nvSpPr>
          <p:cNvPr id="433" name="Google Shape;433;p39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graphicFrame>
        <p:nvGraphicFramePr>
          <p:cNvPr id="434" name="Google Shape;434;p39"/>
          <p:cNvGraphicFramePr>
            <a:graphicFrameLocks xmlns:a="http://schemas.openxmlformats.org/drawingml/2006/main"/>
          </p:cNvGraphicFramePr>
          <p:nvPr/>
        </p:nvGraphicFramePr>
        <p:xfrm>
          <a:off x="230198" y="1396315"/>
          <a:ext cx="8696397" cy="3290540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{9698151E-0C3A-494B-B26B-37D62C383CFE}</a:tableStyleId>
                <a:noFill/>
              </a:tblPr>
              <a:tblGrid>
                <a:gridCol w="2040036"/>
                <a:gridCol w="331076"/>
                <a:gridCol w="354723"/>
                <a:gridCol w="338959"/>
                <a:gridCol w="338959"/>
                <a:gridCol w="299545"/>
                <a:gridCol w="307427"/>
                <a:gridCol w="315310"/>
                <a:gridCol w="346841"/>
                <a:gridCol w="331076"/>
                <a:gridCol w="346841"/>
                <a:gridCol w="323193"/>
                <a:gridCol w="331076"/>
                <a:gridCol w="315310"/>
                <a:gridCol w="338959"/>
                <a:gridCol w="346841"/>
                <a:gridCol w="331076"/>
                <a:gridCol w="346841"/>
                <a:gridCol w="331076"/>
                <a:gridCol w="346841"/>
                <a:gridCol w="334388"/>
              </a:tblGrid>
              <a:tr h="319775"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>
                          <a:alpha val="0"/>
                        </a:srgbClr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>
                          <a:alpha val="0"/>
                        </a:srgbClr>
                      </a:solidFill>
                    </a:lnT>
                    <a:lnB w="9525" algn="ctr">
                      <a:solidFill>
                        <a:srgbClr val="FFFFFF">
                          <a:alpha val="0"/>
                        </a:srgbClr>
                      </a:solidFill>
                    </a:lnB>
                  </a:tcPr>
                </a:tc>
                <a:tc gridSpan="20"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200" b="1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Рабочие дни месяца, следующего за отчетным периодом</a:t>
                      </a:r>
                      <a:endParaRPr sz="1200" b="1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19775"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>
                          <a:alpha val="0"/>
                        </a:srgbClr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>
                          <a:alpha val="0"/>
                        </a:srgbClr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15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16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17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18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19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20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</a:tr>
              <a:tr h="319775"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Сдача реестров счетов в ТФОМС МО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 b="0" i="0" u="none" strike="noStrike" cap="none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 b="0" i="0" u="none" strike="noStrike" cap="none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Karla"/>
                          <a:ea typeface="Karla"/>
                          <a:cs typeface="Karla"/>
                        </a:rPr>
                        <a:t>◆</a:t>
                      </a:r>
                      <a:endParaRPr/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chemeClr val="dk2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</a:tr>
              <a:tr h="319775"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Проведение МЭК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lang="en-US" sz="800" b="0" i="0" u="none" strike="noStrike" cap="none" spc="0">
                        <a:solidFill>
                          <a:schemeClr val="lt1"/>
                        </a:solidFill>
                        <a:latin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lang="en-US" sz="800" b="0" i="0" u="none" strike="noStrike" cap="none" spc="0">
                        <a:solidFill>
                          <a:schemeClr val="lt1"/>
                        </a:solidFill>
                        <a:latin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</a:tr>
              <a:tr h="319775"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Передача результатов МЭК  в СМО и МО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bg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</a:tr>
              <a:tr h="319775"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Отправка подписанных заключений по результатам МЭК в электронном виде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</a:tr>
              <a:tr h="319775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Прием сведений о результатах МЭЭ и ЭКМП от СМО</a:t>
                      </a:r>
                      <a:endParaRPr/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</a:tr>
              <a:tr h="319775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Оплата медицинской помощи</a:t>
                      </a:r>
                      <a:endParaRPr/>
                    </a:p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lt2"/>
                    </a:solidFill>
                  </a:tcPr>
                </a:tc>
              </a:tr>
              <a:tr h="319775"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Передача результатов МЭЭ и ЭКМП в МО</a:t>
                      </a:r>
                      <a:endParaRPr/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rgbClr val="FFFFFF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319775"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80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</a:rPr>
                        <a:t>Внесение сведений об оказанной МП в МИС</a:t>
                      </a: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Karla"/>
                          <a:ea typeface="Karla"/>
                          <a:cs typeface="Karla"/>
                        </a:rPr>
                        <a:t>◆</a:t>
                      </a:r>
                      <a:endParaRPr/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</a:endParaRPr>
                    </a:p>
                  </a:txBody>
                  <a:tcPr marL="91425" marR="91425" marT="45700" marB="45700" anchor="ctr">
                    <a:lnL w="9525" algn="ctr">
                      <a:solidFill>
                        <a:srgbClr val="FFFFFF"/>
                      </a:solidFill>
                    </a:lnL>
                    <a:lnR w="9525" algn="ctr">
                      <a:solidFill>
                        <a:srgbClr val="FFFFFF"/>
                      </a:solidFill>
                    </a:lnR>
                    <a:lnT w="9525" algn="ctr">
                      <a:solidFill>
                        <a:srgbClr val="FFFFFF"/>
                      </a:solidFill>
                    </a:lnT>
                    <a:lnB w="9525" algn="ctr">
                      <a:solidFill>
                        <a:schemeClr val="dk2"/>
                      </a:solidFill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7" name="Google Shape;497;p42"/>
          <p:cNvSpPr txBox="1">
            <a:spLocks noGrp="1"/>
          </p:cNvSpPr>
          <p:nvPr>
            <p:ph type="title"/>
          </p:nvPr>
        </p:nvSpPr>
        <p:spPr bwMode="auto">
          <a:xfrm>
            <a:off x="125715" y="41409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Нормативно-справочная информация</a:t>
            </a:r>
            <a:endParaRPr sz="2000"/>
          </a:p>
        </p:txBody>
      </p:sp>
      <p:sp>
        <p:nvSpPr>
          <p:cNvPr id="498" name="Google Shape;498;p42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grpSp>
        <p:nvGrpSpPr>
          <p:cNvPr id="24" name="Google Shape;1157;p47"/>
          <p:cNvGrpSpPr/>
          <p:nvPr/>
        </p:nvGrpSpPr>
        <p:grpSpPr bwMode="auto">
          <a:xfrm>
            <a:off x="301472" y="1622760"/>
            <a:ext cx="445767" cy="359478"/>
            <a:chOff x="2595501" y="3253725"/>
            <a:chExt cx="720141" cy="580739"/>
          </a:xfrm>
        </p:grpSpPr>
        <p:sp>
          <p:nvSpPr>
            <p:cNvPr id="25" name="Google Shape;1158;p47"/>
            <p:cNvSpPr/>
            <p:nvPr/>
          </p:nvSpPr>
          <p:spPr bwMode="auto"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fill="norm" stroke="1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6" name="Google Shape;1159;p47"/>
            <p:cNvSpPr/>
            <p:nvPr/>
          </p:nvSpPr>
          <p:spPr bwMode="auto"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fill="norm" stroke="1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7" name="Google Shape;1160;p47"/>
            <p:cNvSpPr/>
            <p:nvPr/>
          </p:nvSpPr>
          <p:spPr bwMode="auto"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fill="norm" stroke="1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8" name="Google Shape;1161;p47"/>
            <p:cNvSpPr/>
            <p:nvPr/>
          </p:nvSpPr>
          <p:spPr bwMode="auto"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fill="norm" stroke="1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29" name="Google Shape;1214;p47"/>
          <p:cNvGrpSpPr/>
          <p:nvPr/>
        </p:nvGrpSpPr>
        <p:grpSpPr bwMode="auto">
          <a:xfrm>
            <a:off x="308258" y="2254980"/>
            <a:ext cx="445578" cy="445773"/>
            <a:chOff x="557511" y="3214925"/>
            <a:chExt cx="719836" cy="720150"/>
          </a:xfrm>
        </p:grpSpPr>
        <p:sp>
          <p:nvSpPr>
            <p:cNvPr id="30" name="Google Shape;1215;p47"/>
            <p:cNvSpPr/>
            <p:nvPr/>
          </p:nvSpPr>
          <p:spPr bwMode="auto"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fill="norm" stroke="1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31" name="Google Shape;1216;p47"/>
            <p:cNvSpPr/>
            <p:nvPr/>
          </p:nvSpPr>
          <p:spPr bwMode="auto"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fill="norm" stroke="1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32" name="Google Shape;1217;p47"/>
            <p:cNvSpPr/>
            <p:nvPr/>
          </p:nvSpPr>
          <p:spPr bwMode="auto"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fill="norm" stroke="1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33" name="Google Shape;1218;p47"/>
            <p:cNvSpPr/>
            <p:nvPr/>
          </p:nvSpPr>
          <p:spPr bwMode="auto"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fill="norm" stroke="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34" name="Google Shape;1180;p47"/>
          <p:cNvGrpSpPr/>
          <p:nvPr/>
        </p:nvGrpSpPr>
        <p:grpSpPr bwMode="auto">
          <a:xfrm>
            <a:off x="368437" y="3036165"/>
            <a:ext cx="303698" cy="445825"/>
            <a:chOff x="655600" y="3183978"/>
            <a:chExt cx="490627" cy="720234"/>
          </a:xfrm>
        </p:grpSpPr>
        <p:sp>
          <p:nvSpPr>
            <p:cNvPr id="35" name="Google Shape;1181;p47"/>
            <p:cNvSpPr/>
            <p:nvPr/>
          </p:nvSpPr>
          <p:spPr bwMode="auto"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fill="norm" stroke="1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36" name="Google Shape;1182;p47"/>
            <p:cNvSpPr/>
            <p:nvPr/>
          </p:nvSpPr>
          <p:spPr bwMode="auto"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fill="norm" stroke="1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37" name="Google Shape;1183;p47"/>
            <p:cNvSpPr/>
            <p:nvPr/>
          </p:nvSpPr>
          <p:spPr bwMode="auto"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fill="norm" stroke="1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38" name="Google Shape;1184;p47"/>
            <p:cNvSpPr/>
            <p:nvPr/>
          </p:nvSpPr>
          <p:spPr bwMode="auto"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fill="norm" stroke="1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39" name="Google Shape;1185;p47"/>
            <p:cNvSpPr/>
            <p:nvPr/>
          </p:nvSpPr>
          <p:spPr bwMode="auto"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fill="norm" stroke="1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40" name="Google Shape;1175;p47"/>
          <p:cNvGrpSpPr/>
          <p:nvPr/>
        </p:nvGrpSpPr>
        <p:grpSpPr bwMode="auto">
          <a:xfrm>
            <a:off x="301512" y="3726375"/>
            <a:ext cx="445726" cy="445714"/>
            <a:chOff x="5846429" y="3184067"/>
            <a:chExt cx="720076" cy="720055"/>
          </a:xfrm>
        </p:grpSpPr>
        <p:sp>
          <p:nvSpPr>
            <p:cNvPr id="41" name="Google Shape;1176;p47"/>
            <p:cNvSpPr/>
            <p:nvPr/>
          </p:nvSpPr>
          <p:spPr bwMode="auto">
            <a:xfrm>
              <a:off x="6207893" y="3184067"/>
              <a:ext cx="355997" cy="422879"/>
            </a:xfrm>
            <a:custGeom>
              <a:avLst/>
              <a:gdLst/>
              <a:ahLst/>
              <a:cxnLst/>
              <a:rect l="l" t="t" r="r" b="b"/>
              <a:pathLst>
                <a:path w="540" h="642" fill="norm" stroke="1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42" name="Google Shape;1177;p47"/>
            <p:cNvSpPr/>
            <p:nvPr/>
          </p:nvSpPr>
          <p:spPr bwMode="auto">
            <a:xfrm>
              <a:off x="5846429" y="318667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fill="norm" stroke="1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43" name="Google Shape;1178;p47"/>
            <p:cNvSpPr/>
            <p:nvPr/>
          </p:nvSpPr>
          <p:spPr bwMode="auto">
            <a:xfrm>
              <a:off x="5849043" y="3481007"/>
              <a:ext cx="355997" cy="423115"/>
            </a:xfrm>
            <a:custGeom>
              <a:avLst/>
              <a:gdLst/>
              <a:ahLst/>
              <a:cxnLst/>
              <a:rect l="l" t="t" r="r" b="b"/>
              <a:pathLst>
                <a:path w="540" h="642" fill="norm" stroke="1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44" name="Google Shape;1179;p47"/>
            <p:cNvSpPr/>
            <p:nvPr/>
          </p:nvSpPr>
          <p:spPr bwMode="auto"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fill="norm" stroke="1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5" name="Google Shape;470;p41"/>
          <p:cNvSpPr/>
          <p:nvPr/>
        </p:nvSpPr>
        <p:spPr bwMode="auto">
          <a:xfrm>
            <a:off x="4733667" y="1622760"/>
            <a:ext cx="433016" cy="359063"/>
          </a:xfrm>
          <a:custGeom>
            <a:avLst/>
            <a:gdLst/>
            <a:ahLst/>
            <a:cxnLst/>
            <a:rect l="l" t="t" r="r" b="b"/>
            <a:pathLst>
              <a:path w="16072" h="16071" fill="norm" stroke="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6" name="Google Shape;486;p41"/>
          <p:cNvGrpSpPr/>
          <p:nvPr/>
        </p:nvGrpSpPr>
        <p:grpSpPr bwMode="auto">
          <a:xfrm>
            <a:off x="4733667" y="2269753"/>
            <a:ext cx="446584" cy="445773"/>
            <a:chOff x="5241175" y="4959100"/>
            <a:chExt cx="539775" cy="517775"/>
          </a:xfrm>
        </p:grpSpPr>
        <p:sp>
          <p:nvSpPr>
            <p:cNvPr id="47" name="Google Shape;487;p41"/>
            <p:cNvSpPr/>
            <p:nvPr/>
          </p:nvSpPr>
          <p:spPr bwMode="auto"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fill="norm" stroke="1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" name="Google Shape;488;p41"/>
            <p:cNvSpPr/>
            <p:nvPr/>
          </p:nvSpPr>
          <p:spPr bwMode="auto">
            <a:xfrm>
              <a:off x="5330925" y="4985350"/>
              <a:ext cx="128250" cy="148399"/>
            </a:xfrm>
            <a:custGeom>
              <a:avLst/>
              <a:gdLst/>
              <a:ahLst/>
              <a:cxnLst/>
              <a:rect l="l" t="t" r="r" b="b"/>
              <a:pathLst>
                <a:path w="5130" h="5936" fill="norm" stroke="1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" name="Google Shape;489;p41"/>
            <p:cNvSpPr/>
            <p:nvPr/>
          </p:nvSpPr>
          <p:spPr bwMode="auto"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fill="norm" stroke="1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0" name="Google Shape;490;p41"/>
            <p:cNvSpPr/>
            <p:nvPr/>
          </p:nvSpPr>
          <p:spPr bwMode="auto"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fill="norm" stroke="1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1" name="Google Shape;491;p41"/>
            <p:cNvSpPr/>
            <p:nvPr/>
          </p:nvSpPr>
          <p:spPr bwMode="auto"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fill="norm" stroke="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2" name="Google Shape;492;p41"/>
            <p:cNvSpPr/>
            <p:nvPr/>
          </p:nvSpPr>
          <p:spPr bwMode="auto"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fill="norm" stroke="1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53" name="Google Shape;469;p41"/>
          <p:cNvSpPr/>
          <p:nvPr/>
        </p:nvSpPr>
        <p:spPr bwMode="auto">
          <a:xfrm>
            <a:off x="4771729" y="3043188"/>
            <a:ext cx="436130" cy="371042"/>
          </a:xfrm>
          <a:custGeom>
            <a:avLst/>
            <a:gdLst/>
            <a:ahLst/>
            <a:cxnLst/>
            <a:rect l="l" t="t" r="r" b="b"/>
            <a:pathLst>
              <a:path w="16706" h="14997" fill="norm" stroke="1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787252" y="3794316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– Справочник медицинских организаций</a:t>
            </a:r>
            <a:endParaRPr lang="en-US" b="1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55" name="Прямоугольник 54"/>
          <p:cNvSpPr/>
          <p:nvPr/>
        </p:nvSpPr>
        <p:spPr bwMode="auto">
          <a:xfrm>
            <a:off x="787252" y="3108956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– Тарификатор медицинских услуг</a:t>
            </a:r>
            <a:endParaRPr lang="en-US" b="1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56" name="Прямоугольник 55"/>
          <p:cNvSpPr/>
          <p:nvPr/>
        </p:nvSpPr>
        <p:spPr bwMode="auto">
          <a:xfrm>
            <a:off x="787252" y="2303866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– </a:t>
            </a: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Группировщик</a:t>
            </a: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 КСГ</a:t>
            </a:r>
            <a:endParaRPr lang="en-US" b="1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787252" y="1647919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– Справочник медицинских услуг</a:t>
            </a:r>
            <a:endParaRPr lang="en-US" b="1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58" name="Прямоугольник 57"/>
          <p:cNvSpPr/>
          <p:nvPr/>
        </p:nvSpPr>
        <p:spPr bwMode="auto">
          <a:xfrm>
            <a:off x="5320888" y="1662409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– Справочник профилей мед. помощи</a:t>
            </a:r>
            <a:endParaRPr lang="en-US" b="1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59" name="Прямоугольник 58"/>
          <p:cNvSpPr/>
          <p:nvPr/>
        </p:nvSpPr>
        <p:spPr bwMode="auto">
          <a:xfrm>
            <a:off x="5333677" y="2338884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– Справочник видов и методой ВМП</a:t>
            </a:r>
            <a:endParaRPr lang="en-US" b="1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60" name="Google Shape;468;p41"/>
          <p:cNvSpPr/>
          <p:nvPr/>
        </p:nvSpPr>
        <p:spPr bwMode="auto">
          <a:xfrm>
            <a:off x="4776872" y="3737115"/>
            <a:ext cx="432770" cy="423794"/>
          </a:xfrm>
          <a:custGeom>
            <a:avLst/>
            <a:gdLst/>
            <a:ahLst/>
            <a:cxnLst/>
            <a:rect l="l" t="t" r="r" b="b"/>
            <a:pathLst>
              <a:path w="16756" h="16658" fill="norm" stroke="1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 bwMode="auto">
          <a:xfrm>
            <a:off x="5324003" y="3794215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– Справочник исходов, результатов</a:t>
            </a:r>
            <a:endParaRPr lang="en-US" b="1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62" name="Прямоугольник 61"/>
          <p:cNvSpPr/>
          <p:nvPr/>
        </p:nvSpPr>
        <p:spPr bwMode="auto">
          <a:xfrm>
            <a:off x="5333677" y="3106454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– Справочник диагнозов (МКБ-10)</a:t>
            </a:r>
            <a:endParaRPr lang="en-US" b="1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63" name="Прямоугольник 62"/>
          <p:cNvSpPr/>
          <p:nvPr/>
        </p:nvSpPr>
        <p:spPr bwMode="auto">
          <a:xfrm>
            <a:off x="2638353" y="4293559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>
                <a:solidFill>
                  <a:schemeClr val="dk1"/>
                </a:solidFill>
                <a:latin typeface="Karla"/>
                <a:ea typeface="Karla"/>
                <a:cs typeface="Karla"/>
              </a:rPr>
              <a:t> и т.д.</a:t>
            </a:r>
            <a:endParaRPr lang="en-US" b="1">
              <a:solidFill>
                <a:schemeClr val="dk1"/>
              </a:solidFill>
              <a:latin typeface="Karla"/>
              <a:ea typeface="Karla"/>
              <a:cs typeface="Karl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5377638" name="Google Shape;313;p32"/>
          <p:cNvSpPr txBox="1">
            <a:spLocks noGrp="1"/>
          </p:cNvSpPr>
          <p:nvPr>
            <p:ph type="body" idx="4294967295"/>
          </p:nvPr>
        </p:nvSpPr>
        <p:spPr bwMode="auto">
          <a:xfrm>
            <a:off x="223803" y="1334323"/>
            <a:ext cx="3408217" cy="3319324"/>
          </a:xfrm>
          <a:prstGeom prst="rect">
            <a:avLst/>
          </a:prstGeom>
        </p:spPr>
        <p:txBody>
          <a:bodyPr spcFirstLastPara="1" wrap="square" lIns="91424" tIns="91424" rIns="91424" bIns="91424" anchor="t" anchorCtr="0">
            <a:noAutofit/>
          </a:bodyPr>
          <a:lstStyle/>
          <a:p>
            <a:pPr marL="0" lvl="0" indent="0">
              <a:buNone/>
              <a:defRPr/>
            </a:pPr>
            <a:r>
              <a:rPr lang="en-US" sz="1800" b="1">
                <a:solidFill>
                  <a:srgbClr val="00AE9D"/>
                </a:solidFill>
                <a:latin typeface="Raleway"/>
                <a:ea typeface="Raleway"/>
                <a:cs typeface="Raleway"/>
              </a:rPr>
              <a:t>https</a:t>
            </a:r>
            <a:r>
              <a:rPr lang="en-US" sz="1800" b="1">
                <a:solidFill>
                  <a:srgbClr val="00AE9D"/>
                </a:solidFill>
                <a:latin typeface="Raleway"/>
                <a:ea typeface="Raleway"/>
                <a:cs typeface="Raleway"/>
              </a:rPr>
              <a:t>://www.mofoms.ru</a:t>
            </a:r>
            <a:endParaRPr lang="ru-RU" sz="1800" b="1">
              <a:solidFill>
                <a:srgbClr val="00AE9D"/>
              </a:solidFill>
              <a:latin typeface="Raleway"/>
              <a:ea typeface="Raleway"/>
              <a:cs typeface="Raleway"/>
            </a:endParaRPr>
          </a:p>
          <a:p>
            <a:pPr marL="0" lvl="0" indent="0">
              <a:buNone/>
              <a:defRPr/>
            </a:pPr>
            <a:r>
              <a:rPr lang="ru-RU"/>
              <a:t>Сайт ТФОМС МО -</a:t>
            </a:r>
            <a:r>
              <a:rPr lang="en-US"/>
              <a:t>&gt;</a:t>
            </a:r>
            <a:r>
              <a:rPr lang="ru-RU"/>
              <a:t> Документы -</a:t>
            </a:r>
            <a:r>
              <a:rPr lang="en-US"/>
              <a:t>&gt; </a:t>
            </a:r>
            <a:r>
              <a:rPr lang="ru-RU"/>
              <a:t>Справочники -</a:t>
            </a:r>
            <a:r>
              <a:rPr lang="en-US"/>
              <a:t>&gt;</a:t>
            </a:r>
            <a:r>
              <a:rPr lang="ru-RU"/>
              <a:t> Нормативно-справочная информация</a:t>
            </a:r>
            <a:endParaRPr/>
          </a:p>
        </p:txBody>
      </p:sp>
      <p:sp>
        <p:nvSpPr>
          <p:cNvPr id="2048527629" name="Google Shape;314;p32"/>
          <p:cNvSpPr txBox="1">
            <a:spLocks noGrp="1"/>
          </p:cNvSpPr>
          <p:nvPr>
            <p:ph type="sldNum" idx="12"/>
          </p:nvPr>
        </p:nvSpPr>
        <p:spPr bwMode="auto">
          <a:xfrm>
            <a:off x="27121" y="4749850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58745EC2-D5D5-20DA-43EA-2EF4B2679126}" type="slidenum">
              <a:rPr lang="en"/>
              <a:t/>
            </a:fld>
            <a:endParaRPr/>
          </a:p>
        </p:txBody>
      </p:sp>
      <p:grpSp>
        <p:nvGrpSpPr>
          <p:cNvPr id="1521212985" name="Google Shape;315;p32"/>
          <p:cNvGrpSpPr/>
          <p:nvPr/>
        </p:nvGrpSpPr>
        <p:grpSpPr bwMode="auto">
          <a:xfrm>
            <a:off x="3296236" y="1334324"/>
            <a:ext cx="5407680" cy="3168294"/>
            <a:chOff x="1177449" y="241630"/>
            <a:chExt cx="6173151" cy="3616776"/>
          </a:xfrm>
        </p:grpSpPr>
        <p:sp>
          <p:nvSpPr>
            <p:cNvPr id="1331376191" name="Google Shape;316;p32"/>
            <p:cNvSpPr/>
            <p:nvPr/>
          </p:nvSpPr>
          <p:spPr bwMode="auto">
            <a:xfrm>
              <a:off x="1682274" y="241630"/>
              <a:ext cx="5161605" cy="3454972"/>
            </a:xfrm>
            <a:custGeom>
              <a:avLst/>
              <a:gdLst/>
              <a:ahLst/>
              <a:cxnLst/>
              <a:rect l="l" t="t" r="r" b="b"/>
              <a:pathLst>
                <a:path w="5161606" h="3454973" fill="norm" stroke="1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4" tIns="45699" rIns="91424" bIns="45699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177851948" name="Google Shape;317;p32"/>
            <p:cNvSpPr/>
            <p:nvPr/>
          </p:nvSpPr>
          <p:spPr bwMode="auto">
            <a:xfrm>
              <a:off x="1177449" y="3763228"/>
              <a:ext cx="6173151" cy="95177"/>
            </a:xfrm>
            <a:custGeom>
              <a:avLst/>
              <a:gdLst/>
              <a:ahLst/>
              <a:cxnLst/>
              <a:rect l="l" t="t" r="r" b="b"/>
              <a:pathLst>
                <a:path w="6173152" h="95178" fill="norm" stroke="1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4" tIns="45699" rIns="91424" bIns="45699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707555097" name="Google Shape;318;p32"/>
            <p:cNvSpPr/>
            <p:nvPr/>
          </p:nvSpPr>
          <p:spPr bwMode="auto">
            <a:xfrm>
              <a:off x="1177449" y="3687085"/>
              <a:ext cx="6172200" cy="76141"/>
            </a:xfrm>
            <a:custGeom>
              <a:avLst/>
              <a:gdLst/>
              <a:ahLst/>
              <a:cxnLst/>
              <a:rect l="l" t="t" r="r" b="b"/>
              <a:pathLst>
                <a:path w="6172200" h="76142" fill="norm" stroke="1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4" tIns="45699" rIns="91424" bIns="45699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011611157" name="Google Shape;319;p32"/>
            <p:cNvSpPr/>
            <p:nvPr/>
          </p:nvSpPr>
          <p:spPr bwMode="auto">
            <a:xfrm>
              <a:off x="3806349" y="3687085"/>
              <a:ext cx="903921" cy="47588"/>
            </a:xfrm>
            <a:custGeom>
              <a:avLst/>
              <a:gdLst/>
              <a:ahLst/>
              <a:cxnLst/>
              <a:rect l="l" t="t" r="r" b="b"/>
              <a:pathLst>
                <a:path w="903922" h="47589" fill="norm" stroke="1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4" tIns="45699" rIns="91424" bIns="45699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452726398" name="Рисунок 9"/>
          <p:cNvPicPr/>
          <p:nvPr/>
        </p:nvPicPr>
        <p:blipFill>
          <a:blip r:embed="rId2"/>
          <a:stretch/>
        </p:blipFill>
        <p:spPr bwMode="auto">
          <a:xfrm>
            <a:off x="3902764" y="1510749"/>
            <a:ext cx="4207564" cy="26720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7" name="Google Shape;497;p42"/>
          <p:cNvSpPr txBox="1">
            <a:spLocks noGrp="1"/>
          </p:cNvSpPr>
          <p:nvPr>
            <p:ph type="title"/>
          </p:nvPr>
        </p:nvSpPr>
        <p:spPr bwMode="auto">
          <a:xfrm>
            <a:off x="125715" y="41409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Организационно-технологические регламенты</a:t>
            </a:r>
            <a:endParaRPr sz="2000"/>
          </a:p>
        </p:txBody>
      </p:sp>
      <p:sp>
        <p:nvSpPr>
          <p:cNvPr id="498" name="Google Shape;498;p42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grpSp>
        <p:nvGrpSpPr>
          <p:cNvPr id="499" name="Google Shape;499;p42"/>
          <p:cNvGrpSpPr/>
          <p:nvPr/>
        </p:nvGrpSpPr>
        <p:grpSpPr bwMode="auto">
          <a:xfrm>
            <a:off x="176697" y="1413042"/>
            <a:ext cx="2892782" cy="2767819"/>
            <a:chOff x="0" y="0"/>
            <a:chExt cx="2892782" cy="2767819"/>
          </a:xfrm>
        </p:grpSpPr>
        <p:sp>
          <p:nvSpPr>
            <p:cNvPr id="500" name="Google Shape;500;p42"/>
            <p:cNvSpPr/>
            <p:nvPr/>
          </p:nvSpPr>
          <p:spPr bwMode="auto">
            <a:xfrm>
              <a:off x="716141" y="2213574"/>
              <a:ext cx="1465041" cy="554244"/>
            </a:xfrm>
            <a:custGeom>
              <a:avLst/>
              <a:gdLst/>
              <a:ahLst/>
              <a:cxnLst/>
              <a:rect l="l" t="t" r="r" b="b"/>
              <a:pathLst>
                <a:path w="640" h="194" fill="norm" stroke="1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  <a:defRPr/>
              </a:pPr>
              <a:r>
                <a:rPr lang="ru-RU" sz="1200" b="1">
                  <a:solidFill>
                    <a:schemeClr val="lt1"/>
                  </a:solidFill>
                  <a:latin typeface="Karla"/>
                  <a:ea typeface="Karla"/>
                  <a:cs typeface="Karla"/>
                </a:rPr>
                <a:t>ОТР-ИВ-10</a:t>
              </a:r>
              <a:endParaRPr sz="1200" b="1" i="0" u="none" strike="noStrike" cap="none">
                <a:solidFill>
                  <a:schemeClr val="lt1"/>
                </a:solidFill>
                <a:latin typeface="Karla"/>
                <a:ea typeface="Karla"/>
                <a:cs typeface="Karla"/>
              </a:endParaRPr>
            </a:p>
          </p:txBody>
        </p:sp>
        <p:sp>
          <p:nvSpPr>
            <p:cNvPr id="502" name="Google Shape;502;p42"/>
            <p:cNvSpPr/>
            <p:nvPr/>
          </p:nvSpPr>
          <p:spPr bwMode="auto">
            <a:xfrm>
              <a:off x="6366" y="293558"/>
              <a:ext cx="2886415" cy="576910"/>
            </a:xfrm>
            <a:custGeom>
              <a:avLst/>
              <a:gdLst/>
              <a:ahLst/>
              <a:cxnLst/>
              <a:rect l="l" t="t" r="r" b="b"/>
              <a:pathLst>
                <a:path w="1261" h="202" fill="norm" stroke="1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r>
                <a:rPr lang="ru-RU" sz="1200" b="1">
                  <a:solidFill>
                    <a:schemeClr val="lt1"/>
                  </a:solidFill>
                  <a:latin typeface="Karla"/>
                  <a:ea typeface="Karla"/>
                  <a:cs typeface="Karla"/>
                </a:rPr>
                <a:t>ОТР-ИВ-1</a:t>
              </a:r>
              <a:endParaRPr sz="1200" b="1" i="0" u="none" strike="noStrike" cap="none">
                <a:solidFill>
                  <a:schemeClr val="lt1"/>
                </a:solidFill>
                <a:latin typeface="Karla"/>
                <a:ea typeface="Karla"/>
                <a:cs typeface="Karla"/>
              </a:endParaRPr>
            </a:p>
          </p:txBody>
        </p:sp>
        <p:sp>
          <p:nvSpPr>
            <p:cNvPr id="503" name="Google Shape;503;p42"/>
            <p:cNvSpPr/>
            <p:nvPr/>
          </p:nvSpPr>
          <p:spPr bwMode="auto">
            <a:xfrm>
              <a:off x="361256" y="1252434"/>
              <a:ext cx="2176636" cy="564445"/>
            </a:xfrm>
            <a:custGeom>
              <a:avLst/>
              <a:gdLst/>
              <a:ahLst/>
              <a:cxnLst/>
              <a:rect l="l" t="t" r="r" b="b"/>
              <a:pathLst>
                <a:path w="951" h="198" fill="norm" stroke="1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  <a:defRPr/>
              </a:pPr>
              <a:r>
                <a:rPr lang="ru-RU" sz="1200" b="1">
                  <a:solidFill>
                    <a:schemeClr val="lt1"/>
                  </a:solidFill>
                  <a:latin typeface="Karla"/>
                  <a:ea typeface="Karla"/>
                  <a:cs typeface="Karla"/>
                </a:rPr>
                <a:t>ОТР-ИВ-8</a:t>
              </a:r>
              <a:endParaRPr sz="1200" b="1" i="0" u="none" strike="noStrike" cap="none">
                <a:solidFill>
                  <a:schemeClr val="lt1"/>
                </a:solidFill>
                <a:latin typeface="Karla"/>
                <a:ea typeface="Karla"/>
                <a:cs typeface="Karla"/>
              </a:endParaRPr>
            </a:p>
          </p:txBody>
        </p:sp>
        <p:sp>
          <p:nvSpPr>
            <p:cNvPr id="504" name="Google Shape;504;p42"/>
            <p:cNvSpPr/>
            <p:nvPr/>
          </p:nvSpPr>
          <p:spPr bwMode="auto">
            <a:xfrm>
              <a:off x="185631" y="772993"/>
              <a:ext cx="2528786" cy="571244"/>
            </a:xfrm>
            <a:custGeom>
              <a:avLst/>
              <a:gdLst/>
              <a:ahLst/>
              <a:cxnLst/>
              <a:rect l="l" t="t" r="r" b="b"/>
              <a:pathLst>
                <a:path w="1105" h="200" fill="norm" stroke="1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  <a:defRPr/>
              </a:pPr>
              <a:r>
                <a:rPr lang="ru-RU" sz="1200" b="1">
                  <a:solidFill>
                    <a:schemeClr val="lt1"/>
                  </a:solidFill>
                  <a:latin typeface="Karla"/>
                  <a:ea typeface="Karla"/>
                  <a:cs typeface="Karla"/>
                </a:rPr>
                <a:t>ОТР-ИВ-7</a:t>
              </a:r>
              <a:endParaRPr sz="1200" b="1" i="0" u="none" strike="noStrike" cap="none">
                <a:solidFill>
                  <a:schemeClr val="lt1"/>
                </a:solidFill>
                <a:latin typeface="Karla"/>
                <a:ea typeface="Karla"/>
                <a:cs typeface="Karla"/>
              </a:endParaRPr>
            </a:p>
          </p:txBody>
        </p:sp>
        <p:sp>
          <p:nvSpPr>
            <p:cNvPr id="505" name="Google Shape;505;p42"/>
            <p:cNvSpPr/>
            <p:nvPr/>
          </p:nvSpPr>
          <p:spPr bwMode="auto">
            <a:xfrm>
              <a:off x="537789" y="1731869"/>
              <a:ext cx="1821746" cy="562175"/>
            </a:xfrm>
            <a:custGeom>
              <a:avLst/>
              <a:gdLst/>
              <a:ahLst/>
              <a:cxnLst/>
              <a:rect l="l" t="t" r="r" b="b"/>
              <a:pathLst>
                <a:path w="796" h="197" fill="norm" stroke="1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  <a:defRPr/>
              </a:pPr>
              <a:r>
                <a:rPr lang="ru-RU" sz="1200" b="1">
                  <a:solidFill>
                    <a:schemeClr val="lt1"/>
                  </a:solidFill>
                  <a:latin typeface="Karla"/>
                  <a:ea typeface="Karla"/>
                  <a:cs typeface="Karla"/>
                </a:rPr>
                <a:t>ОТР-ИВ-9</a:t>
              </a:r>
              <a:endParaRPr sz="1200" b="1" i="0" u="none" strike="noStrike" cap="none">
                <a:solidFill>
                  <a:schemeClr val="lt1"/>
                </a:solidFill>
                <a:latin typeface="Karla"/>
                <a:ea typeface="Karla"/>
                <a:cs typeface="Karla"/>
              </a:endParaRPr>
            </a:p>
          </p:txBody>
        </p:sp>
        <p:sp>
          <p:nvSpPr>
            <p:cNvPr id="506" name="Google Shape;506;p42"/>
            <p:cNvSpPr/>
            <p:nvPr/>
          </p:nvSpPr>
          <p:spPr bwMode="auto">
            <a:xfrm>
              <a:off x="0" y="0"/>
              <a:ext cx="2888524" cy="396815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200" b="1" i="0" u="none" strike="noStrike" cap="none">
                <a:solidFill>
                  <a:schemeClr val="lt1"/>
                </a:solidFill>
                <a:latin typeface="Karla"/>
                <a:ea typeface="Karla"/>
                <a:cs typeface="Karla"/>
              </a:endParaRPr>
            </a:p>
          </p:txBody>
        </p:sp>
      </p:grpSp>
      <p:cxnSp>
        <p:nvCxnSpPr>
          <p:cNvPr id="507" name="Google Shape;507;p42"/>
          <p:cNvCxnSpPr>
            <a:cxnSpLocks/>
          </p:cNvCxnSpPr>
          <p:nvPr/>
        </p:nvCxnSpPr>
        <p:spPr bwMode="auto">
          <a:xfrm>
            <a:off x="3167824" y="1950075"/>
            <a:ext cx="1056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8" name="Google Shape;508;p42"/>
          <p:cNvSpPr txBox="1"/>
          <p:nvPr/>
        </p:nvSpPr>
        <p:spPr bwMode="auto">
          <a:xfrm>
            <a:off x="4286324" y="177802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solidFill>
                  <a:schemeClr val="dk2"/>
                </a:solidFill>
                <a:latin typeface="Karla"/>
                <a:ea typeface="Karla"/>
                <a:cs typeface="Karla"/>
              </a:rPr>
              <a:t>Нормативно-справочная информация (НСИ)</a:t>
            </a:r>
            <a:endParaRPr sz="1000">
              <a:solidFill>
                <a:schemeClr val="dk2"/>
              </a:solidFill>
              <a:latin typeface="Karla"/>
              <a:ea typeface="Karla"/>
              <a:cs typeface="Karla"/>
            </a:endParaRPr>
          </a:p>
        </p:txBody>
      </p:sp>
      <p:cxnSp>
        <p:nvCxnSpPr>
          <p:cNvPr id="509" name="Google Shape;509;p42"/>
          <p:cNvCxnSpPr>
            <a:cxnSpLocks/>
          </p:cNvCxnSpPr>
          <p:nvPr/>
        </p:nvCxnSpPr>
        <p:spPr bwMode="auto">
          <a:xfrm>
            <a:off x="3012149" y="2431700"/>
            <a:ext cx="1212599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0" name="Google Shape;510;p42"/>
          <p:cNvSpPr txBox="1"/>
          <p:nvPr/>
        </p:nvSpPr>
        <p:spPr bwMode="auto">
          <a:xfrm>
            <a:off x="4286324" y="2259640"/>
            <a:ext cx="3693894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solidFill>
                  <a:schemeClr val="dk2"/>
                </a:solidFill>
                <a:latin typeface="Karla"/>
                <a:ea typeface="Karla"/>
                <a:cs typeface="Karla"/>
              </a:rPr>
              <a:t>Сдача реестров счетов за оказанную медицинскую помощь</a:t>
            </a:r>
            <a:endParaRPr sz="1000">
              <a:solidFill>
                <a:schemeClr val="dk2"/>
              </a:solidFill>
              <a:latin typeface="Karla"/>
              <a:ea typeface="Karla"/>
              <a:cs typeface="Karla"/>
            </a:endParaRPr>
          </a:p>
        </p:txBody>
      </p:sp>
      <p:cxnSp>
        <p:nvCxnSpPr>
          <p:cNvPr id="511" name="Google Shape;511;p42"/>
          <p:cNvCxnSpPr>
            <a:cxnSpLocks/>
          </p:cNvCxnSpPr>
          <p:nvPr/>
        </p:nvCxnSpPr>
        <p:spPr bwMode="auto">
          <a:xfrm>
            <a:off x="2790924" y="2913325"/>
            <a:ext cx="14337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2" name="Google Shape;512;p42"/>
          <p:cNvSpPr txBox="1"/>
          <p:nvPr/>
        </p:nvSpPr>
        <p:spPr bwMode="auto">
          <a:xfrm>
            <a:off x="4286323" y="2741255"/>
            <a:ext cx="3610767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solidFill>
                  <a:schemeClr val="dk2"/>
                </a:solidFill>
                <a:latin typeface="Karla"/>
                <a:ea typeface="Karla"/>
                <a:cs typeface="Karla"/>
              </a:rPr>
              <a:t>Получение результатов контрольно-экспертных мероприятий</a:t>
            </a:r>
            <a:endParaRPr sz="1000">
              <a:solidFill>
                <a:schemeClr val="dk2"/>
              </a:solidFill>
              <a:latin typeface="Karla"/>
              <a:ea typeface="Karla"/>
              <a:cs typeface="Karla"/>
            </a:endParaRPr>
          </a:p>
        </p:txBody>
      </p:sp>
      <p:cxnSp>
        <p:nvCxnSpPr>
          <p:cNvPr id="513" name="Google Shape;513;p42"/>
          <p:cNvCxnSpPr>
            <a:cxnSpLocks/>
          </p:cNvCxnSpPr>
          <p:nvPr/>
        </p:nvCxnSpPr>
        <p:spPr bwMode="auto">
          <a:xfrm>
            <a:off x="2602474" y="3394925"/>
            <a:ext cx="1622099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4" name="Google Shape;514;p42"/>
          <p:cNvSpPr txBox="1"/>
          <p:nvPr/>
        </p:nvSpPr>
        <p:spPr bwMode="auto">
          <a:xfrm>
            <a:off x="4286324" y="322287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solidFill>
                  <a:schemeClr val="dk2"/>
                </a:solidFill>
                <a:latin typeface="Karla"/>
                <a:ea typeface="Karla"/>
                <a:cs typeface="Karla"/>
              </a:rPr>
              <a:t>Прикрепление к медицинской организации</a:t>
            </a:r>
            <a:endParaRPr sz="1000">
              <a:solidFill>
                <a:schemeClr val="dk2"/>
              </a:solidFill>
              <a:latin typeface="Karla"/>
              <a:ea typeface="Karla"/>
              <a:cs typeface="Karla"/>
            </a:endParaRPr>
          </a:p>
        </p:txBody>
      </p:sp>
      <p:cxnSp>
        <p:nvCxnSpPr>
          <p:cNvPr id="515" name="Google Shape;515;p42"/>
          <p:cNvCxnSpPr>
            <a:cxnSpLocks/>
          </p:cNvCxnSpPr>
          <p:nvPr/>
        </p:nvCxnSpPr>
        <p:spPr bwMode="auto">
          <a:xfrm>
            <a:off x="2397624" y="3876550"/>
            <a:ext cx="18270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6" name="Google Shape;516;p42"/>
          <p:cNvSpPr txBox="1"/>
          <p:nvPr/>
        </p:nvSpPr>
        <p:spPr bwMode="auto">
          <a:xfrm>
            <a:off x="4286323" y="3704485"/>
            <a:ext cx="4493195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solidFill>
                  <a:schemeClr val="dk2"/>
                </a:solidFill>
                <a:latin typeface="Karla"/>
                <a:ea typeface="Karla"/>
                <a:cs typeface="Karla"/>
              </a:rPr>
              <a:t>Списки на диспансеризацию, проф. осмотры и диспансерное наблюдение</a:t>
            </a:r>
            <a:endParaRPr sz="1000">
              <a:solidFill>
                <a:schemeClr val="dk2"/>
              </a:solidFill>
              <a:latin typeface="Karla"/>
              <a:ea typeface="Karla"/>
              <a:cs typeface="Karl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3" name="Google Shape;313;p32"/>
          <p:cNvSpPr txBox="1">
            <a:spLocks noGrp="1"/>
          </p:cNvSpPr>
          <p:nvPr>
            <p:ph type="body" idx="4294967295"/>
          </p:nvPr>
        </p:nvSpPr>
        <p:spPr bwMode="auto">
          <a:xfrm>
            <a:off x="457200" y="1334324"/>
            <a:ext cx="3017100" cy="3319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  <a:defRPr/>
            </a:pPr>
            <a:r>
              <a:rPr lang="en-US" sz="1800" b="1">
                <a:solidFill>
                  <a:srgbClr val="00AE9D"/>
                </a:solidFill>
                <a:latin typeface="Raleway"/>
                <a:ea typeface="Raleway"/>
                <a:cs typeface="Raleway"/>
              </a:rPr>
              <a:t>http://www.mofoms.ru</a:t>
            </a:r>
            <a:endParaRPr lang="ru-RU" sz="1800" b="1">
              <a:solidFill>
                <a:srgbClr val="00AE9D"/>
              </a:solidFill>
              <a:latin typeface="Raleway"/>
              <a:ea typeface="Raleway"/>
              <a:cs typeface="Raleway"/>
            </a:endParaRPr>
          </a:p>
          <a:p>
            <a:pPr marL="0" lvl="0" indent="0">
              <a:buNone/>
              <a:defRPr/>
            </a:pPr>
            <a:r>
              <a:rPr lang="ru-RU"/>
              <a:t>Сайт ТФОМС МО -</a:t>
            </a:r>
            <a:r>
              <a:rPr lang="en-US"/>
              <a:t>&gt; </a:t>
            </a:r>
            <a:r>
              <a:rPr lang="ru-RU"/>
              <a:t>Документы -</a:t>
            </a:r>
            <a:r>
              <a:rPr lang="en-US"/>
              <a:t>&gt; </a:t>
            </a:r>
            <a:r>
              <a:rPr lang="ru-RU"/>
              <a:t>Организационно-технологические регламенты</a:t>
            </a:r>
            <a:endParaRPr sz="2400"/>
          </a:p>
        </p:txBody>
      </p:sp>
      <p:sp>
        <p:nvSpPr>
          <p:cNvPr id="314" name="Google Shape;314;p32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grpSp>
        <p:nvGrpSpPr>
          <p:cNvPr id="315" name="Google Shape;315;p32"/>
          <p:cNvGrpSpPr/>
          <p:nvPr/>
        </p:nvGrpSpPr>
        <p:grpSpPr bwMode="auto">
          <a:xfrm>
            <a:off x="3296237" y="1334325"/>
            <a:ext cx="5407681" cy="3168295"/>
            <a:chOff x="1177450" y="241631"/>
            <a:chExt cx="6173152" cy="3616776"/>
          </a:xfrm>
        </p:grpSpPr>
        <p:sp>
          <p:nvSpPr>
            <p:cNvPr id="316" name="Google Shape;316;p32"/>
            <p:cNvSpPr/>
            <p:nvPr/>
          </p:nvSpPr>
          <p:spPr bwMode="auto"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fill="norm" stroke="1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317" name="Google Shape;317;p32"/>
            <p:cNvSpPr/>
            <p:nvPr/>
          </p:nvSpPr>
          <p:spPr bwMode="auto"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fill="norm" stroke="1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318" name="Google Shape;318;p32"/>
            <p:cNvSpPr/>
            <p:nvPr/>
          </p:nvSpPr>
          <p:spPr bwMode="auto"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fill="norm" stroke="1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319" name="Google Shape;319;p32"/>
            <p:cNvSpPr/>
            <p:nvPr/>
          </p:nvSpPr>
          <p:spPr bwMode="auto"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fill="norm" stroke="1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94133562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4339105" y="1518329"/>
            <a:ext cx="3365036" cy="2592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>
            <a:spLocks noGrp="1"/>
          </p:cNvSpPr>
          <p:nvPr>
            <p:ph type="ctrTitle" idx="4294967295"/>
          </p:nvPr>
        </p:nvSpPr>
        <p:spPr bwMode="auto">
          <a:xfrm>
            <a:off x="198227" y="2016655"/>
            <a:ext cx="5473611" cy="6591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u="sng">
                <a:solidFill>
                  <a:srgbClr val="ABE33F"/>
                </a:solidFill>
              </a:rPr>
              <a:t>reestrin@mofoms.ru</a:t>
            </a:r>
            <a:endParaRPr sz="3200" u="sng">
              <a:solidFill>
                <a:srgbClr val="ABE33F"/>
              </a:solidFill>
            </a:endParaRPr>
          </a:p>
        </p:txBody>
      </p:sp>
      <p:sp>
        <p:nvSpPr>
          <p:cNvPr id="145" name="Google Shape;145;p17"/>
          <p:cNvSpPr txBox="1">
            <a:spLocks noGrp="1"/>
          </p:cNvSpPr>
          <p:nvPr>
            <p:ph type="subTitle" idx="4294967295"/>
          </p:nvPr>
        </p:nvSpPr>
        <p:spPr bwMode="auto">
          <a:xfrm>
            <a:off x="375580" y="3317467"/>
            <a:ext cx="6536772" cy="15998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  <a:defRPr/>
            </a:pPr>
            <a:r>
              <a:rPr lang="ru-RU" sz="1800"/>
              <a:t>Предназначен для заблаговременного контроля, сверки и идентификации персональных данных застрахованных лиц      по мере персонифицированного учета медицинской помощи.</a:t>
            </a:r>
            <a:endParaRPr/>
          </a:p>
          <a:p>
            <a:pPr marL="0" lvl="0" indent="0">
              <a:buNone/>
              <a:defRPr/>
            </a:pPr>
            <a:r>
              <a:rPr lang="ru-RU" sz="1800"/>
              <a:t>Доступен с 10-го числа месяца отчетного периода.</a:t>
            </a:r>
            <a:endParaRPr sz="1800"/>
          </a:p>
        </p:txBody>
      </p:sp>
      <p:sp>
        <p:nvSpPr>
          <p:cNvPr id="146" name="Google Shape;146;p17"/>
          <p:cNvSpPr/>
          <p:nvPr/>
        </p:nvSpPr>
        <p:spPr bwMode="auto">
          <a:xfrm>
            <a:off x="4872857" y="-19182"/>
            <a:ext cx="4290325" cy="3789649"/>
          </a:xfrm>
          <a:custGeom>
            <a:avLst/>
            <a:gdLst/>
            <a:ahLst/>
            <a:cxnLst/>
            <a:rect l="l" t="t" r="r" b="b"/>
            <a:pathLst>
              <a:path w="171613" h="151586" fill="norm" stroke="1" extrusionOk="0">
                <a:moveTo>
                  <a:pt x="0" y="694"/>
                </a:moveTo>
                <a:lnTo>
                  <a:pt x="171613" y="0"/>
                </a:lnTo>
                <a:lnTo>
                  <a:pt x="170790" y="151586"/>
                </a:lnTo>
                <a:lnTo>
                  <a:pt x="46492" y="123154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60" name="Google Shape;160;p17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grpSp>
        <p:nvGrpSpPr>
          <p:cNvPr id="19" name="Google Shape;788;p46"/>
          <p:cNvGrpSpPr/>
          <p:nvPr/>
        </p:nvGrpSpPr>
        <p:grpSpPr bwMode="auto">
          <a:xfrm>
            <a:off x="7550544" y="170048"/>
            <a:ext cx="1369651" cy="1000127"/>
            <a:chOff x="5255200" y="3006475"/>
            <a:chExt cx="511700" cy="378575"/>
          </a:xfrm>
        </p:grpSpPr>
        <p:sp>
          <p:nvSpPr>
            <p:cNvPr id="20" name="Google Shape;789;p46"/>
            <p:cNvSpPr/>
            <p:nvPr/>
          </p:nvSpPr>
          <p:spPr bwMode="auto"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fill="norm" stroke="1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21" name="Google Shape;790;p46"/>
            <p:cNvSpPr/>
            <p:nvPr/>
          </p:nvSpPr>
          <p:spPr bwMode="auto"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fill="norm" stroke="1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</p:grpSp>
      <p:grpSp>
        <p:nvGrpSpPr>
          <p:cNvPr id="22" name="Google Shape;781;p46"/>
          <p:cNvGrpSpPr/>
          <p:nvPr/>
        </p:nvGrpSpPr>
        <p:grpSpPr bwMode="auto">
          <a:xfrm>
            <a:off x="6109314" y="998819"/>
            <a:ext cx="1005281" cy="876824"/>
            <a:chOff x="2583325" y="2972875"/>
            <a:chExt cx="462850" cy="445750"/>
          </a:xfrm>
        </p:grpSpPr>
        <p:sp>
          <p:nvSpPr>
            <p:cNvPr id="23" name="Google Shape;782;p46"/>
            <p:cNvSpPr/>
            <p:nvPr/>
          </p:nvSpPr>
          <p:spPr bwMode="auto">
            <a:xfrm>
              <a:off x="2701774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fill="norm" stroke="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24" name="Google Shape;783;p46"/>
            <p:cNvSpPr/>
            <p:nvPr/>
          </p:nvSpPr>
          <p:spPr bwMode="auto"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fill="norm" stroke="1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</p:grpSp>
      <p:sp>
        <p:nvSpPr>
          <p:cNvPr id="25" name="Google Shape;850;p46"/>
          <p:cNvSpPr/>
          <p:nvPr/>
        </p:nvSpPr>
        <p:spPr bwMode="auto">
          <a:xfrm>
            <a:off x="7453029" y="1830730"/>
            <a:ext cx="1005171" cy="785237"/>
          </a:xfrm>
          <a:custGeom>
            <a:avLst/>
            <a:gdLst/>
            <a:ahLst/>
            <a:cxnLst/>
            <a:rect l="l" t="t" r="r" b="b"/>
            <a:pathLst>
              <a:path w="16266" h="14215" fill="norm" stroke="1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26" name="Google Shape;236;p26"/>
          <p:cNvSpPr txBox="1"/>
          <p:nvPr/>
        </p:nvSpPr>
        <p:spPr bwMode="auto">
          <a:xfrm>
            <a:off x="263843" y="1452371"/>
            <a:ext cx="5212142" cy="65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3pPr>
            <a:lvl4pPr marL="1828800" marR="0" lvl="3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4pPr>
            <a:lvl5pPr marL="2286000" marR="0" lvl="4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5pPr>
            <a:lvl6pPr marL="2743200" marR="0" lvl="5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6pPr>
            <a:lvl7pPr marL="3200400" marR="0" lvl="6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7pPr>
            <a:lvl8pPr marL="3657600" marR="0" lvl="7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8pPr>
            <a:lvl9pPr marL="4114800" marR="0" lvl="8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9pPr>
          </a:lstStyle>
          <a:p>
            <a:pPr marL="0" indent="0" algn="ctr">
              <a:buFont typeface="Karla"/>
              <a:buNone/>
              <a:defRPr/>
            </a:pPr>
            <a:r>
              <a:rPr lang="ru-RU" sz="2800" b="1"/>
              <a:t>ТЕСТОВЫЙ РЕЖИМ</a:t>
            </a:r>
            <a:endParaRPr lang="en-US" sz="2800" b="1"/>
          </a:p>
        </p:txBody>
      </p:sp>
      <p:sp>
        <p:nvSpPr>
          <p:cNvPr id="28" name="Google Shape;144;p17"/>
          <p:cNvSpPr txBox="1"/>
          <p:nvPr/>
        </p:nvSpPr>
        <p:spPr bwMode="auto">
          <a:xfrm>
            <a:off x="466091" y="2658337"/>
            <a:ext cx="5212142" cy="65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9pPr>
          </a:lstStyle>
          <a:p>
            <a:pPr>
              <a:defRPr/>
            </a:pPr>
            <a:r>
              <a:rPr lang="ru-RU">
                <a:solidFill>
                  <a:schemeClr val="accent1"/>
                </a:solidFill>
              </a:rPr>
              <a:t>ТЕМА ПИСЬМА:  </a:t>
            </a:r>
            <a:r>
              <a:rPr lang="en-US" b="0" i="1">
                <a:solidFill>
                  <a:schemeClr val="accent1"/>
                </a:solidFill>
              </a:rPr>
              <a:t>reestrtest</a:t>
            </a:r>
            <a:r>
              <a:rPr lang="en-US" b="0" i="1">
                <a:solidFill>
                  <a:schemeClr val="accent1"/>
                </a:solidFill>
              </a:rPr>
              <a:t>_*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>
            <a:spLocks noGrp="1"/>
          </p:cNvSpPr>
          <p:nvPr>
            <p:ph type="ctrTitle" idx="4294967295"/>
          </p:nvPr>
        </p:nvSpPr>
        <p:spPr bwMode="auto">
          <a:xfrm>
            <a:off x="185438" y="2016655"/>
            <a:ext cx="5486400" cy="6591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u="sng">
                <a:solidFill>
                  <a:srgbClr val="ABE33F"/>
                </a:solidFill>
              </a:rPr>
              <a:t>reestrin@mofoms.ru</a:t>
            </a:r>
            <a:endParaRPr sz="3200" u="sng">
              <a:solidFill>
                <a:srgbClr val="ABE33F"/>
              </a:solidFill>
            </a:endParaRPr>
          </a:p>
        </p:txBody>
      </p:sp>
      <p:sp>
        <p:nvSpPr>
          <p:cNvPr id="145" name="Google Shape;145;p17"/>
          <p:cNvSpPr txBox="1">
            <a:spLocks noGrp="1"/>
          </p:cNvSpPr>
          <p:nvPr>
            <p:ph type="subTitle" idx="4294967295"/>
          </p:nvPr>
        </p:nvSpPr>
        <p:spPr bwMode="auto">
          <a:xfrm>
            <a:off x="375580" y="3317467"/>
            <a:ext cx="6536772" cy="15998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  <a:defRPr/>
            </a:pPr>
            <a:r>
              <a:rPr lang="ru-RU" sz="1800"/>
              <a:t>Производится с целью окончательного приемо-сдаточного контроля, сверки и идентификации персональных данных застрахованных лиц</a:t>
            </a:r>
            <a:r>
              <a:rPr lang="en-US" sz="1800"/>
              <a:t>.</a:t>
            </a:r>
            <a:endParaRPr lang="ru-RU" sz="1800"/>
          </a:p>
          <a:p>
            <a:pPr marL="0" lvl="0" indent="0">
              <a:buNone/>
              <a:defRPr/>
            </a:pPr>
            <a:r>
              <a:rPr lang="ru-RU" sz="1800"/>
              <a:t>Доступен с 1-го числа месяца, следующего за отчетным.</a:t>
            </a:r>
            <a:endParaRPr sz="1800"/>
          </a:p>
        </p:txBody>
      </p:sp>
      <p:sp>
        <p:nvSpPr>
          <p:cNvPr id="146" name="Google Shape;146;p17"/>
          <p:cNvSpPr/>
          <p:nvPr/>
        </p:nvSpPr>
        <p:spPr bwMode="auto">
          <a:xfrm>
            <a:off x="4872857" y="-19182"/>
            <a:ext cx="4290325" cy="3789649"/>
          </a:xfrm>
          <a:custGeom>
            <a:avLst/>
            <a:gdLst/>
            <a:ahLst/>
            <a:cxnLst/>
            <a:rect l="l" t="t" r="r" b="b"/>
            <a:pathLst>
              <a:path w="171613" h="151586" fill="norm" stroke="1" extrusionOk="0">
                <a:moveTo>
                  <a:pt x="0" y="694"/>
                </a:moveTo>
                <a:lnTo>
                  <a:pt x="171613" y="0"/>
                </a:lnTo>
                <a:lnTo>
                  <a:pt x="170790" y="151586"/>
                </a:lnTo>
                <a:lnTo>
                  <a:pt x="46492" y="123154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60" name="Google Shape;160;p17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sp>
        <p:nvSpPr>
          <p:cNvPr id="26" name="Google Shape;236;p26"/>
          <p:cNvSpPr txBox="1"/>
          <p:nvPr/>
        </p:nvSpPr>
        <p:spPr bwMode="auto">
          <a:xfrm>
            <a:off x="302202" y="1416709"/>
            <a:ext cx="5201887" cy="693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3pPr>
            <a:lvl4pPr marL="1828800" marR="0" lvl="3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4pPr>
            <a:lvl5pPr marL="2286000" marR="0" lvl="4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5pPr>
            <a:lvl6pPr marL="2743200" marR="0" lvl="5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6pPr>
            <a:lvl7pPr marL="3200400" marR="0" lvl="6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7pPr>
            <a:lvl8pPr marL="3657600" marR="0" lvl="7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8pPr>
            <a:lvl9pPr marL="4114800" marR="0" lvl="8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9pPr>
          </a:lstStyle>
          <a:p>
            <a:pPr marL="0" indent="0" algn="ctr">
              <a:buNone/>
              <a:defRPr/>
            </a:pPr>
            <a:r>
              <a:rPr lang="ru-RU" sz="2800" b="1"/>
              <a:t>КОНТРОЛЬНЫЙ РЕЖИМ</a:t>
            </a:r>
            <a:endParaRPr lang="en-US" sz="2800" b="1"/>
          </a:p>
          <a:p>
            <a:pPr marL="0" indent="0" algn="ctr">
              <a:buFont typeface="Karla"/>
              <a:buNone/>
              <a:defRPr/>
            </a:pPr>
            <a:endParaRPr lang="en-US" sz="2800" b="1"/>
          </a:p>
        </p:txBody>
      </p:sp>
      <p:sp>
        <p:nvSpPr>
          <p:cNvPr id="28" name="Google Shape;144;p17"/>
          <p:cNvSpPr txBox="1"/>
          <p:nvPr/>
        </p:nvSpPr>
        <p:spPr bwMode="auto">
          <a:xfrm>
            <a:off x="466091" y="2658337"/>
            <a:ext cx="5212142" cy="65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</a:defRPr>
            </a:lvl9pPr>
          </a:lstStyle>
          <a:p>
            <a:pPr>
              <a:defRPr/>
            </a:pPr>
            <a:r>
              <a:rPr lang="ru-RU">
                <a:solidFill>
                  <a:schemeClr val="accent1"/>
                </a:solidFill>
              </a:rPr>
              <a:t>ТЕМА ПИСЬМА:  </a:t>
            </a:r>
            <a:r>
              <a:rPr lang="en-US" b="0" i="1">
                <a:solidFill>
                  <a:schemeClr val="accent1"/>
                </a:solidFill>
              </a:rPr>
              <a:t>reestr</a:t>
            </a:r>
            <a:r>
              <a:rPr lang="en-US" b="0" i="1">
                <a:solidFill>
                  <a:schemeClr val="accent1"/>
                </a:solidFill>
              </a:rPr>
              <a:t>_*</a:t>
            </a:r>
            <a:endParaRPr/>
          </a:p>
        </p:txBody>
      </p:sp>
      <p:grpSp>
        <p:nvGrpSpPr>
          <p:cNvPr id="15" name="Google Shape;767;p46"/>
          <p:cNvGrpSpPr/>
          <p:nvPr/>
        </p:nvGrpSpPr>
        <p:grpSpPr bwMode="auto">
          <a:xfrm>
            <a:off x="7603671" y="2058841"/>
            <a:ext cx="936565" cy="876191"/>
            <a:chOff x="5975075" y="2327500"/>
            <a:chExt cx="420100" cy="388350"/>
          </a:xfrm>
        </p:grpSpPr>
        <p:sp>
          <p:nvSpPr>
            <p:cNvPr id="16" name="Google Shape;768;p46"/>
            <p:cNvSpPr/>
            <p:nvPr/>
          </p:nvSpPr>
          <p:spPr bwMode="auto"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fill="norm" stroke="1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17" name="Google Shape;769;p46"/>
            <p:cNvSpPr/>
            <p:nvPr/>
          </p:nvSpPr>
          <p:spPr bwMode="auto"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fill="norm" stroke="1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</p:grpSp>
      <p:sp>
        <p:nvSpPr>
          <p:cNvPr id="18" name="Google Shape;849;p46"/>
          <p:cNvSpPr/>
          <p:nvPr/>
        </p:nvSpPr>
        <p:spPr bwMode="auto">
          <a:xfrm>
            <a:off x="7921047" y="243295"/>
            <a:ext cx="860010" cy="876191"/>
          </a:xfrm>
          <a:custGeom>
            <a:avLst/>
            <a:gdLst/>
            <a:ahLst/>
            <a:cxnLst/>
            <a:rect l="l" t="t" r="r" b="b"/>
            <a:pathLst>
              <a:path w="16266" h="16267" fill="norm" stroke="1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grpSp>
        <p:nvGrpSpPr>
          <p:cNvPr id="27" name="Google Shape;683;p46"/>
          <p:cNvGrpSpPr/>
          <p:nvPr/>
        </p:nvGrpSpPr>
        <p:grpSpPr bwMode="auto">
          <a:xfrm>
            <a:off x="5966948" y="902098"/>
            <a:ext cx="860009" cy="1114557"/>
            <a:chOff x="584924" y="922575"/>
            <a:chExt cx="415200" cy="502525"/>
          </a:xfrm>
        </p:grpSpPr>
        <p:sp>
          <p:nvSpPr>
            <p:cNvPr id="29" name="Google Shape;684;p46"/>
            <p:cNvSpPr/>
            <p:nvPr/>
          </p:nvSpPr>
          <p:spPr bwMode="auto">
            <a:xfrm>
              <a:off x="584924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fill="norm" stroke="1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30" name="Google Shape;685;p46"/>
            <p:cNvSpPr/>
            <p:nvPr/>
          </p:nvSpPr>
          <p:spPr bwMode="auto"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fill="norm" stroke="1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31" name="Google Shape;686;p46"/>
            <p:cNvSpPr/>
            <p:nvPr/>
          </p:nvSpPr>
          <p:spPr bwMode="auto"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fill="norm" stroke="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</p:grpSp>
      <p:grpSp>
        <p:nvGrpSpPr>
          <p:cNvPr id="32" name="Google Shape;891;p46"/>
          <p:cNvGrpSpPr/>
          <p:nvPr/>
        </p:nvGrpSpPr>
        <p:grpSpPr bwMode="auto">
          <a:xfrm>
            <a:off x="7274067" y="1187398"/>
            <a:ext cx="683070" cy="642378"/>
            <a:chOff x="5241175" y="4959100"/>
            <a:chExt cx="539775" cy="517775"/>
          </a:xfrm>
        </p:grpSpPr>
        <p:sp>
          <p:nvSpPr>
            <p:cNvPr id="33" name="Google Shape;892;p46"/>
            <p:cNvSpPr/>
            <p:nvPr/>
          </p:nvSpPr>
          <p:spPr bwMode="auto"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fill="norm" stroke="1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34" name="Google Shape;893;p46"/>
            <p:cNvSpPr/>
            <p:nvPr/>
          </p:nvSpPr>
          <p:spPr bwMode="auto">
            <a:xfrm>
              <a:off x="5330925" y="4985350"/>
              <a:ext cx="128250" cy="148399"/>
            </a:xfrm>
            <a:custGeom>
              <a:avLst/>
              <a:gdLst/>
              <a:ahLst/>
              <a:cxnLst/>
              <a:rect l="l" t="t" r="r" b="b"/>
              <a:pathLst>
                <a:path w="5130" h="5936" fill="norm" stroke="1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35" name="Google Shape;894;p46"/>
            <p:cNvSpPr/>
            <p:nvPr/>
          </p:nvSpPr>
          <p:spPr bwMode="auto"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fill="norm" stroke="1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36" name="Google Shape;895;p46"/>
            <p:cNvSpPr/>
            <p:nvPr/>
          </p:nvSpPr>
          <p:spPr bwMode="auto"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fill="norm" stroke="1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37" name="Google Shape;896;p46"/>
            <p:cNvSpPr/>
            <p:nvPr/>
          </p:nvSpPr>
          <p:spPr bwMode="auto"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fill="norm" stroke="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38" name="Google Shape;897;p46"/>
            <p:cNvSpPr/>
            <p:nvPr/>
          </p:nvSpPr>
          <p:spPr bwMode="auto"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fill="norm" stroke="1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7" name="Google Shape;357;p37"/>
          <p:cNvSpPr txBox="1">
            <a:spLocks noGrp="1"/>
          </p:cNvSpPr>
          <p:nvPr>
            <p:ph type="title"/>
          </p:nvPr>
        </p:nvSpPr>
        <p:spPr bwMode="auto">
          <a:xfrm>
            <a:off x="570391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Действия МО при сдаче реестров счетов</a:t>
            </a:r>
            <a:endParaRPr sz="2000"/>
          </a:p>
        </p:txBody>
      </p:sp>
      <p:sp>
        <p:nvSpPr>
          <p:cNvPr id="358" name="Google Shape;358;p37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sp>
        <p:nvSpPr>
          <p:cNvPr id="359" name="Google Shape;359;p37"/>
          <p:cNvSpPr/>
          <p:nvPr/>
        </p:nvSpPr>
        <p:spPr bwMode="auto">
          <a:xfrm>
            <a:off x="7334508" y="2565423"/>
            <a:ext cx="1415326" cy="777897"/>
          </a:xfrm>
          <a:prstGeom prst="homePlate">
            <a:avLst>
              <a:gd name="adj" fmla="val 32030"/>
            </a:avLst>
          </a:prstGeom>
          <a:solidFill>
            <a:schemeClr val="accent5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36000" rIns="36000" bIns="360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 sz="1800" b="1">
                <a:solidFill>
                  <a:schemeClr val="lt1"/>
                </a:solidFill>
                <a:latin typeface="Karla"/>
                <a:ea typeface="Karla"/>
                <a:cs typeface="Karla"/>
              </a:rPr>
              <a:t>      7</a:t>
            </a:r>
            <a:endParaRPr sz="1800" b="1">
              <a:solidFill>
                <a:schemeClr val="lt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360" name="Google Shape;360;p37"/>
          <p:cNvSpPr/>
          <p:nvPr/>
        </p:nvSpPr>
        <p:spPr bwMode="auto">
          <a:xfrm>
            <a:off x="6091717" y="2565423"/>
            <a:ext cx="1505365" cy="777897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36000" rIns="36000" bIns="360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 sz="1800" b="1">
                <a:solidFill>
                  <a:schemeClr val="lt1"/>
                </a:solidFill>
                <a:latin typeface="Karla"/>
                <a:ea typeface="Karla"/>
                <a:cs typeface="Karla"/>
              </a:rPr>
              <a:t>      6</a:t>
            </a:r>
            <a:endParaRPr sz="1800" b="1">
              <a:solidFill>
                <a:schemeClr val="lt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361" name="Google Shape;361;p37"/>
          <p:cNvSpPr/>
          <p:nvPr/>
        </p:nvSpPr>
        <p:spPr bwMode="auto">
          <a:xfrm>
            <a:off x="4956774" y="2565423"/>
            <a:ext cx="1382149" cy="777897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36000" rIns="36000" bIns="360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 sz="1800" b="1">
                <a:solidFill>
                  <a:schemeClr val="lt1"/>
                </a:solidFill>
                <a:latin typeface="Karla"/>
                <a:ea typeface="Karla"/>
                <a:cs typeface="Karla"/>
              </a:rPr>
              <a:t>      5</a:t>
            </a:r>
            <a:endParaRPr sz="1800" b="1">
              <a:solidFill>
                <a:schemeClr val="lt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362" name="Google Shape;362;p37"/>
          <p:cNvSpPr/>
          <p:nvPr/>
        </p:nvSpPr>
        <p:spPr bwMode="auto">
          <a:xfrm>
            <a:off x="3829388" y="2565424"/>
            <a:ext cx="1395952" cy="777897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36000" rIns="36000" bIns="360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 sz="1800" b="1">
                <a:solidFill>
                  <a:schemeClr val="bg1"/>
                </a:solidFill>
                <a:latin typeface="Karla"/>
                <a:ea typeface="Karla"/>
                <a:cs typeface="Karla"/>
              </a:rPr>
              <a:t>      4</a:t>
            </a:r>
            <a:endParaRPr sz="1800" b="1">
              <a:solidFill>
                <a:schemeClr val="bg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363" name="Google Shape;363;p37"/>
          <p:cNvSpPr/>
          <p:nvPr/>
        </p:nvSpPr>
        <p:spPr bwMode="auto">
          <a:xfrm>
            <a:off x="2652860" y="2565425"/>
            <a:ext cx="1425147" cy="777897"/>
          </a:xfrm>
          <a:prstGeom prst="homePlate">
            <a:avLst>
              <a:gd name="adj" fmla="val 32030"/>
            </a:avLst>
          </a:prstGeom>
          <a:solidFill>
            <a:srgbClr val="00848E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36000" rIns="36000" bIns="360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 sz="1800" b="1">
                <a:solidFill>
                  <a:schemeClr val="lt1"/>
                </a:solidFill>
                <a:latin typeface="Karla"/>
                <a:ea typeface="Karla"/>
                <a:cs typeface="Karla"/>
              </a:rPr>
              <a:t>      3</a:t>
            </a:r>
            <a:endParaRPr sz="1800" b="1">
              <a:solidFill>
                <a:schemeClr val="lt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364" name="Google Shape;364;p37"/>
          <p:cNvSpPr/>
          <p:nvPr/>
        </p:nvSpPr>
        <p:spPr bwMode="auto">
          <a:xfrm>
            <a:off x="1543314" y="2565425"/>
            <a:ext cx="1358015" cy="777897"/>
          </a:xfrm>
          <a:prstGeom prst="homePlate">
            <a:avLst>
              <a:gd name="adj" fmla="val 32030"/>
            </a:avLst>
          </a:prstGeom>
          <a:solidFill>
            <a:schemeClr val="tx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36000" rIns="36000" bIns="36000" anchor="ctr" anchorCtr="0">
            <a:noAutofit/>
          </a:bodyPr>
          <a:lstStyle/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 sz="1800" b="1">
                <a:solidFill>
                  <a:schemeClr val="lt1"/>
                </a:solidFill>
                <a:latin typeface="Karla"/>
                <a:ea typeface="Karla"/>
                <a:cs typeface="Karla"/>
              </a:rPr>
              <a:t>     2</a:t>
            </a:r>
            <a:endParaRPr sz="1800" b="1">
              <a:solidFill>
                <a:schemeClr val="lt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371" name="Google Shape;371;p37"/>
          <p:cNvSpPr/>
          <p:nvPr/>
        </p:nvSpPr>
        <p:spPr bwMode="auto">
          <a:xfrm>
            <a:off x="445193" y="2565425"/>
            <a:ext cx="1366835" cy="777897"/>
          </a:xfrm>
          <a:prstGeom prst="homePlate">
            <a:avLst>
              <a:gd name="adj" fmla="val 32030"/>
            </a:avLst>
          </a:prstGeom>
          <a:solidFill>
            <a:schemeClr val="tx2">
              <a:lumMod val="25000"/>
            </a:schemeClr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800" b="1">
                <a:solidFill>
                  <a:schemeClr val="bg1"/>
                </a:solidFill>
                <a:latin typeface="Karla"/>
              </a:rPr>
              <a:t>1</a:t>
            </a:r>
            <a:endParaRPr sz="1800" b="1">
              <a:solidFill>
                <a:schemeClr val="bg1"/>
              </a:solidFill>
              <a:latin typeface="Karla"/>
            </a:endParaRPr>
          </a:p>
        </p:txBody>
      </p:sp>
      <p:cxnSp>
        <p:nvCxnSpPr>
          <p:cNvPr id="372" name="Google Shape;372;p37"/>
          <p:cNvCxnSpPr>
            <a:cxnSpLocks/>
          </p:cNvCxnSpPr>
          <p:nvPr/>
        </p:nvCxnSpPr>
        <p:spPr bwMode="auto">
          <a:xfrm rot="10800000">
            <a:off x="612465" y="2191462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3" name="Google Shape;373;p37"/>
          <p:cNvSpPr txBox="1"/>
          <p:nvPr/>
        </p:nvSpPr>
        <p:spPr bwMode="auto">
          <a:xfrm>
            <a:off x="612465" y="1306286"/>
            <a:ext cx="1663222" cy="912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>
              <a:defRPr/>
            </a:pP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Получение квалифицированной электронной подписи в любом аккредитованном удостоверяющем центре</a:t>
            </a:r>
            <a:endParaRPr/>
          </a:p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sz="900">
              <a:solidFill>
                <a:schemeClr val="dk2"/>
              </a:solidFill>
              <a:latin typeface="Karla"/>
              <a:ea typeface="Karla"/>
              <a:cs typeface="Karla"/>
            </a:endParaRPr>
          </a:p>
        </p:txBody>
      </p:sp>
      <p:cxnSp>
        <p:nvCxnSpPr>
          <p:cNvPr id="376" name="Google Shape;376;p37"/>
          <p:cNvCxnSpPr>
            <a:cxnSpLocks/>
          </p:cNvCxnSpPr>
          <p:nvPr/>
        </p:nvCxnSpPr>
        <p:spPr bwMode="auto">
          <a:xfrm rot="10800000">
            <a:off x="2916379" y="219146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7" name="Google Shape;377;p37"/>
          <p:cNvSpPr txBox="1"/>
          <p:nvPr/>
        </p:nvSpPr>
        <p:spPr bwMode="auto">
          <a:xfrm>
            <a:off x="2916377" y="1560624"/>
            <a:ext cx="2308962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>
              <a:defRPr/>
            </a:pP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Формирование реестров счетов за отчетный период</a:t>
            </a:r>
            <a:r>
              <a:rPr lang="en-US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 </a:t>
            </a: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согласно актуальной версии ОТР-ИВ-7 </a:t>
            </a:r>
            <a:endParaRPr/>
          </a:p>
          <a:p>
            <a:pPr>
              <a:defRPr/>
            </a:pP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(скачивается с сайта </a:t>
            </a:r>
            <a:r>
              <a:rPr lang="en-US" sz="900" b="1" i="1" u="sng">
                <a:hlinkClick r:id="rId2" tooltip="http://www.mofoms.ru/"/>
              </a:rPr>
              <a:t>www.mofoms.ru</a:t>
            </a:r>
            <a:r>
              <a:rPr lang="ru-RU" sz="900" i="1"/>
              <a:t>)</a:t>
            </a:r>
            <a:endParaRPr/>
          </a:p>
        </p:txBody>
      </p:sp>
      <p:cxnSp>
        <p:nvCxnSpPr>
          <p:cNvPr id="380" name="Google Shape;380;p37"/>
          <p:cNvCxnSpPr>
            <a:cxnSpLocks/>
          </p:cNvCxnSpPr>
          <p:nvPr/>
        </p:nvCxnSpPr>
        <p:spPr bwMode="auto">
          <a:xfrm rot="10800000">
            <a:off x="5248864" y="2186113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1" name="Google Shape;381;p37"/>
          <p:cNvSpPr txBox="1"/>
          <p:nvPr/>
        </p:nvSpPr>
        <p:spPr bwMode="auto">
          <a:xfrm>
            <a:off x="5248864" y="1685125"/>
            <a:ext cx="1502571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>
              <a:defRPr/>
            </a:pP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Исправление ошибок ФЛК,</a:t>
            </a:r>
            <a:r>
              <a:rPr lang="en-US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 </a:t>
            </a: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успешная сдача, </a:t>
            </a:r>
            <a:endParaRPr/>
          </a:p>
          <a:p>
            <a:pPr>
              <a:defRPr/>
            </a:pP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получение актов</a:t>
            </a:r>
            <a:endParaRPr/>
          </a:p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sz="900">
              <a:solidFill>
                <a:schemeClr val="dk2"/>
              </a:solidFill>
              <a:latin typeface="Karla"/>
              <a:ea typeface="Karla"/>
              <a:cs typeface="Karla"/>
            </a:endParaRPr>
          </a:p>
        </p:txBody>
      </p:sp>
      <p:cxnSp>
        <p:nvCxnSpPr>
          <p:cNvPr id="382" name="Google Shape;382;p37"/>
          <p:cNvCxnSpPr>
            <a:cxnSpLocks/>
          </p:cNvCxnSpPr>
          <p:nvPr/>
        </p:nvCxnSpPr>
        <p:spPr bwMode="auto">
          <a:xfrm rot="10800000">
            <a:off x="7597082" y="2186114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3" name="Google Shape;383;p37"/>
          <p:cNvSpPr txBox="1"/>
          <p:nvPr/>
        </p:nvSpPr>
        <p:spPr bwMode="auto">
          <a:xfrm>
            <a:off x="7122695" y="1575625"/>
            <a:ext cx="1627139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>
              <a:defRPr/>
            </a:pP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Сдача ежемесячной, ежеквартальной и годовой отчетности в АИС ЦСОО </a:t>
            </a:r>
            <a:r>
              <a:rPr lang="ru-RU" sz="900" i="1"/>
              <a:t>(</a:t>
            </a:r>
            <a:r>
              <a:rPr lang="en-US" sz="900" b="1" i="1" u="sng">
                <a:hlinkClick r:id="rId3" tooltip="mailto:reestrin@mofoms.ru"/>
              </a:rPr>
              <a:t>reports.mofoms.ru</a:t>
            </a:r>
            <a:r>
              <a:rPr lang="ru-RU" sz="900" i="1"/>
              <a:t>)</a:t>
            </a:r>
            <a:endParaRPr lang="en-US" sz="900" i="1"/>
          </a:p>
        </p:txBody>
      </p:sp>
      <p:cxnSp>
        <p:nvCxnSpPr>
          <p:cNvPr id="384" name="Google Shape;384;p37"/>
          <p:cNvCxnSpPr>
            <a:cxnSpLocks/>
          </p:cNvCxnSpPr>
          <p:nvPr/>
        </p:nvCxnSpPr>
        <p:spPr bwMode="auto">
          <a:xfrm rot="10800000">
            <a:off x="1901028" y="3243147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5" name="Google Shape;385;p37"/>
          <p:cNvSpPr txBox="1"/>
          <p:nvPr/>
        </p:nvSpPr>
        <p:spPr bwMode="auto">
          <a:xfrm>
            <a:off x="1901028" y="3886027"/>
            <a:ext cx="1777198" cy="863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lvl="0">
              <a:defRPr/>
            </a:pP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Регистрация доверенного электронного адреса и электронной подписи (официальное письмо на </a:t>
            </a: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почту </a:t>
            </a:r>
            <a:r>
              <a:rPr lang="en-US" sz="900" b="1" i="1" u="sng">
                <a:hlinkClick r:id="rId4" tooltip="mailto:edo@mofoms.ru"/>
              </a:rPr>
              <a:t>edo@mofoms.ru</a:t>
            </a:r>
            <a:r>
              <a:rPr lang="ru-RU" sz="900" b="1" i="1"/>
              <a:t> </a:t>
            </a: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 форме Приложения 12 к ОТР-ИВ-7) </a:t>
            </a:r>
            <a:endParaRPr sz="900">
              <a:solidFill>
                <a:srgbClr val="434A4B"/>
              </a:solidFill>
              <a:latin typeface="Karla"/>
              <a:ea typeface="Karla"/>
              <a:cs typeface="Karla"/>
            </a:endParaRPr>
          </a:p>
        </p:txBody>
      </p:sp>
      <p:cxnSp>
        <p:nvCxnSpPr>
          <p:cNvPr id="388" name="Google Shape;388;p37"/>
          <p:cNvCxnSpPr>
            <a:cxnSpLocks/>
          </p:cNvCxnSpPr>
          <p:nvPr/>
        </p:nvCxnSpPr>
        <p:spPr bwMode="auto">
          <a:xfrm rot="10800000">
            <a:off x="4126019" y="3233690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9" name="Google Shape;389;p37"/>
          <p:cNvSpPr txBox="1"/>
          <p:nvPr/>
        </p:nvSpPr>
        <p:spPr bwMode="auto">
          <a:xfrm>
            <a:off x="4127920" y="3849053"/>
            <a:ext cx="1915369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>
              <a:defRPr/>
            </a:pP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Отправка подписанных и зашифрованных реестров с доверенного адреса на почту </a:t>
            </a:r>
            <a:r>
              <a:rPr lang="en-US" sz="900" b="1" i="1" u="sng">
                <a:hlinkClick r:id="rId3" tooltip="mailto:reestrin@mofoms.ru"/>
              </a:rPr>
              <a:t>reestrin@mofoms.ru</a:t>
            </a:r>
            <a:endParaRPr lang="en-US" sz="900" i="1"/>
          </a:p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sz="900">
              <a:solidFill>
                <a:srgbClr val="434A4B"/>
              </a:solidFill>
              <a:latin typeface="Karla"/>
              <a:ea typeface="Karla"/>
              <a:cs typeface="Karla"/>
            </a:endParaRPr>
          </a:p>
        </p:txBody>
      </p:sp>
      <p:cxnSp>
        <p:nvCxnSpPr>
          <p:cNvPr id="392" name="Google Shape;392;p37"/>
          <p:cNvCxnSpPr>
            <a:cxnSpLocks/>
          </p:cNvCxnSpPr>
          <p:nvPr/>
        </p:nvCxnSpPr>
        <p:spPr bwMode="auto">
          <a:xfrm rot="10800000">
            <a:off x="6351009" y="3251734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3" name="Google Shape;393;p37"/>
          <p:cNvSpPr txBox="1"/>
          <p:nvPr/>
        </p:nvSpPr>
        <p:spPr bwMode="auto">
          <a:xfrm>
            <a:off x="6351008" y="3859080"/>
            <a:ext cx="2132973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>
              <a:defRPr/>
            </a:pPr>
            <a:r>
              <a:rPr 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Подписание акта передачи приема данных об оказанной МП застрахованным в других субъектах РФ электронной подписью</a:t>
            </a:r>
            <a:endParaRPr/>
          </a:p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sz="900">
              <a:solidFill>
                <a:srgbClr val="434A4B"/>
              </a:solidFill>
              <a:latin typeface="Karla"/>
              <a:ea typeface="Karla"/>
              <a:cs typeface="Karl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 bwMode="auto"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">
                <a:solidFill>
                  <a:srgbClr val="ABE33F"/>
                </a:solidFill>
              </a:rPr>
              <a:t>1.</a:t>
            </a:r>
            <a:endParaRPr>
              <a:solidFill>
                <a:srgbClr val="ABE33F"/>
              </a:solidFill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ПЕРСОНИФИЦИРОВАННЫЙ УЧЕТ</a:t>
            </a:r>
            <a:endParaRPr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 bwMode="auto">
          <a:xfrm>
            <a:off x="1815375" y="2916250"/>
            <a:ext cx="5513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Нормативно-правовое регулирование</a:t>
            </a:r>
            <a:endParaRPr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530145"/>
          </a:xfrm>
        </p:spPr>
        <p:txBody>
          <a:bodyPr/>
          <a:lstStyle/>
          <a:p>
            <a:pPr>
              <a:defRPr/>
            </a:pPr>
            <a:r>
              <a:rPr lang="ru-RU"/>
              <a:t>ОТР-ИВ-7. </a:t>
            </a:r>
            <a:r>
              <a:rPr lang="ru-RU"/>
              <a:t>Этап </a:t>
            </a:r>
            <a:r>
              <a:rPr lang="ru-RU"/>
              <a:t>1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435927" y="1714500"/>
            <a:ext cx="2376055" cy="457200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Пакет сводов</a:t>
            </a:r>
            <a:endParaRPr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144982" y="2343150"/>
            <a:ext cx="2970068" cy="45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100">
                <a:solidFill>
                  <a:schemeClr val="accent5">
                    <a:lumMod val="40000"/>
                    <a:lumOff val="60000"/>
                  </a:schemeClr>
                </a:solidFill>
              </a:rPr>
              <a:t>Первичный </a:t>
            </a:r>
            <a:r>
              <a:rPr lang="ru-RU" sz="1100">
                <a:solidFill>
                  <a:schemeClr val="accent5">
                    <a:lumMod val="40000"/>
                    <a:lumOff val="60000"/>
                  </a:schemeClr>
                </a:solidFill>
              </a:rPr>
              <a:t>контроль почтовых </a:t>
            </a:r>
            <a:r>
              <a:rPr lang="ru-RU" sz="1100">
                <a:solidFill>
                  <a:schemeClr val="accent5">
                    <a:lumMod val="40000"/>
                    <a:lumOff val="60000"/>
                  </a:schemeClr>
                </a:solidFill>
              </a:rPr>
              <a:t>сообщений</a:t>
            </a:r>
            <a:endParaRPr lang="ru-RU" sz="110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flipH="0" flipV="0">
            <a:off x="2913329" y="972648"/>
            <a:ext cx="3470668" cy="45756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организация</a:t>
            </a:r>
            <a:endParaRPr lang="ru-RU" sz="120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3671455" y="3028950"/>
            <a:ext cx="1918853" cy="51435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Есть ошибки?</a:t>
            </a:r>
            <a:endParaRPr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4000500" y="4000499"/>
            <a:ext cx="1314450" cy="415457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2</a:t>
            </a:r>
            <a:endParaRPr/>
          </a:p>
        </p:txBody>
      </p:sp>
      <p:cxnSp>
        <p:nvCxnSpPr>
          <p:cNvPr id="9" name="AutoShape 14"/>
          <p:cNvCxnSpPr>
            <a:cxnSpLocks noChangeShapeType="1"/>
            <a:endCxn id="4" idx="1"/>
          </p:cNvCxnSpPr>
          <p:nvPr/>
        </p:nvCxnSpPr>
        <p:spPr bwMode="auto">
          <a:xfrm rot="5399978" flipH="0" flipV="0">
            <a:off x="4481808" y="1572354"/>
            <a:ext cx="28429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" name="AutoShape 15"/>
          <p:cNvCxnSpPr>
            <a:cxnSpLocks noChangeShapeType="1"/>
            <a:stCxn id="4" idx="4"/>
            <a:endCxn id="5" idx="0"/>
          </p:cNvCxnSpPr>
          <p:nvPr/>
        </p:nvCxnSpPr>
        <p:spPr bwMode="auto">
          <a:xfrm>
            <a:off x="4623955" y="2171700"/>
            <a:ext cx="6061" cy="171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" name="AutoShape 16"/>
          <p:cNvCxnSpPr>
            <a:cxnSpLocks noChangeShapeType="1"/>
            <a:stCxn id="5" idx="2"/>
            <a:endCxn id="7" idx="0"/>
          </p:cNvCxnSpPr>
          <p:nvPr/>
        </p:nvCxnSpPr>
        <p:spPr bwMode="auto">
          <a:xfrm>
            <a:off x="4630016" y="2800350"/>
            <a:ext cx="866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" name="AutoShape 17"/>
          <p:cNvCxnSpPr>
            <a:cxnSpLocks noChangeShapeType="1"/>
          </p:cNvCxnSpPr>
          <p:nvPr/>
        </p:nvCxnSpPr>
        <p:spPr bwMode="auto">
          <a:xfrm flipH="0" flipV="1">
            <a:off x="5587277" y="1209062"/>
            <a:ext cx="796719" cy="208156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6489293" y="2171700"/>
            <a:ext cx="160332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ru-RU" sz="1200"/>
              <a:t>Да, Протокол ПКПС</a:t>
            </a:r>
            <a:endParaRPr/>
          </a:p>
        </p:txBody>
      </p:sp>
      <p:cxnSp>
        <p:nvCxnSpPr>
          <p:cNvPr id="14" name="AutoShape 19"/>
          <p:cNvCxnSpPr>
            <a:cxnSpLocks noChangeShapeType="1"/>
            <a:stCxn id="7" idx="1"/>
            <a:endCxn id="8" idx="0"/>
          </p:cNvCxnSpPr>
          <p:nvPr/>
        </p:nvCxnSpPr>
        <p:spPr bwMode="auto">
          <a:xfrm rot="10800000" flipH="1" flipV="1">
            <a:off x="3671455" y="3286125"/>
            <a:ext cx="986270" cy="714374"/>
          </a:xfrm>
          <a:prstGeom prst="bentConnector4">
            <a:avLst>
              <a:gd name="adj1" fmla="val -23178"/>
              <a:gd name="adj2" fmla="val 68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2761051" y="3372611"/>
            <a:ext cx="45076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ru-RU" sz="1200"/>
              <a:t>Нет</a:t>
            </a:r>
            <a:endParaRPr/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1828801" y="4343400"/>
            <a:ext cx="332142" cy="25391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en-US" sz="1050"/>
              <a:t>    </a:t>
            </a:r>
            <a:endParaRPr lang="ru-RU" sz="1050"/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2976014" y="4468093"/>
            <a:ext cx="3514104" cy="2616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ru-RU" sz="1100"/>
              <a:t>ПКПС </a:t>
            </a:r>
            <a:r>
              <a:rPr lang="ru-RU" sz="1100"/>
              <a:t>– первичный контроль почтовых сообщений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608795"/>
          </a:xfrm>
        </p:spPr>
        <p:txBody>
          <a:bodyPr/>
          <a:lstStyle/>
          <a:p>
            <a:pPr>
              <a:defRPr/>
            </a:pPr>
            <a:r>
              <a:rPr lang="ru-RU"/>
              <a:t>ОТР-ИВ-7. </a:t>
            </a:r>
            <a:r>
              <a:rPr lang="ru-RU"/>
              <a:t>Этап </a:t>
            </a:r>
            <a:r>
              <a:rPr lang="ru-RU"/>
              <a:t>2</a:t>
            </a:r>
            <a:br>
              <a:rPr lang="ru-RU"/>
            </a:b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925884" y="1295399"/>
            <a:ext cx="3444988" cy="45756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организация</a:t>
            </a:r>
            <a:endParaRPr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191000" y="2738497"/>
            <a:ext cx="914400" cy="436418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>
                <a:solidFill>
                  <a:schemeClr val="accent5">
                    <a:lumMod val="40000"/>
                    <a:lumOff val="60000"/>
                  </a:schemeClr>
                </a:solidFill>
              </a:rPr>
              <a:t>ФЛК</a:t>
            </a:r>
            <a:endParaRPr/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563142" y="3486182"/>
            <a:ext cx="2170113" cy="685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Есть ошибки?</a:t>
            </a:r>
            <a:endParaRPr/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3771899" y="4449216"/>
            <a:ext cx="1752599" cy="3048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3</a:t>
            </a:r>
            <a:endParaRPr/>
          </a:p>
        </p:txBody>
      </p:sp>
      <p:cxnSp>
        <p:nvCxnSpPr>
          <p:cNvPr id="9" name="AutoShape 11"/>
          <p:cNvCxnSpPr>
            <a:cxnSpLocks noChangeShapeType="1"/>
            <a:stCxn id="4" idx="2"/>
          </p:cNvCxnSpPr>
          <p:nvPr/>
        </p:nvCxnSpPr>
        <p:spPr bwMode="auto">
          <a:xfrm>
            <a:off x="4648200" y="1752599"/>
            <a:ext cx="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" name="AutoShape 12"/>
          <p:cNvCxnSpPr>
            <a:cxnSpLocks noChangeShapeType="1"/>
            <a:endCxn id="6" idx="0"/>
          </p:cNvCxnSpPr>
          <p:nvPr/>
        </p:nvCxnSpPr>
        <p:spPr bwMode="auto">
          <a:xfrm>
            <a:off x="4648200" y="2421805"/>
            <a:ext cx="0" cy="31669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" name="AutoShape 13"/>
          <p:cNvCxnSpPr>
            <a:cxnSpLocks noChangeShapeType="1"/>
            <a:stCxn id="6" idx="2"/>
            <a:endCxn id="7" idx="0"/>
          </p:cNvCxnSpPr>
          <p:nvPr/>
        </p:nvCxnSpPr>
        <p:spPr bwMode="auto">
          <a:xfrm flipH="1">
            <a:off x="4648199" y="3174915"/>
            <a:ext cx="1" cy="31126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" name="AutoShape 15"/>
          <p:cNvCxnSpPr>
            <a:cxnSpLocks noChangeShapeType="1"/>
            <a:stCxn id="7" idx="3"/>
          </p:cNvCxnSpPr>
          <p:nvPr/>
        </p:nvCxnSpPr>
        <p:spPr bwMode="auto">
          <a:xfrm rot="0" flipH="0" flipV="1">
            <a:off x="5733254" y="1523998"/>
            <a:ext cx="637618" cy="230508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3" name="AutoShape 16"/>
          <p:cNvCxnSpPr>
            <a:cxnSpLocks noChangeShapeType="1"/>
            <a:stCxn id="7" idx="1"/>
            <a:endCxn id="8" idx="1"/>
          </p:cNvCxnSpPr>
          <p:nvPr/>
        </p:nvCxnSpPr>
        <p:spPr bwMode="auto">
          <a:xfrm rot="10800000" flipH="1" flipV="1">
            <a:off x="3563141" y="3829082"/>
            <a:ext cx="208757" cy="772533"/>
          </a:xfrm>
          <a:prstGeom prst="bentConnector3">
            <a:avLst>
              <a:gd name="adj1" fmla="val -10950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530902" y="2493184"/>
            <a:ext cx="153279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ru-RU" sz="1200"/>
              <a:t>Да, </a:t>
            </a:r>
            <a:r>
              <a:rPr lang="ru-RU" sz="1200"/>
              <a:t>Протокол ФЛК</a:t>
            </a:r>
            <a:endParaRPr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2526434" y="4084411"/>
            <a:ext cx="45076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ru-RU" sz="1200"/>
              <a:t>Нет</a:t>
            </a:r>
            <a:endParaRPr/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1752599" y="5715000"/>
            <a:ext cx="4448175" cy="3667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ru-RU"/>
              <a:t>ФЛК – форматно – логический контроль</a:t>
            </a:r>
            <a:endParaRPr/>
          </a:p>
        </p:txBody>
      </p:sp>
      <p:sp>
        <p:nvSpPr>
          <p:cNvPr id="30" name="AutoShape 10"/>
          <p:cNvSpPr>
            <a:spLocks noChangeArrowheads="1"/>
          </p:cNvSpPr>
          <p:nvPr/>
        </p:nvSpPr>
        <p:spPr bwMode="auto">
          <a:xfrm>
            <a:off x="3771899" y="2126441"/>
            <a:ext cx="1752599" cy="3048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</a:t>
            </a: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1</a:t>
            </a:r>
            <a:endParaRPr lang="ru-RU" sz="120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542779"/>
          </a:xfrm>
        </p:spPr>
        <p:txBody>
          <a:bodyPr/>
          <a:lstStyle/>
          <a:p>
            <a:pPr>
              <a:defRPr/>
            </a:pPr>
            <a:r>
              <a:rPr lang="ru-RU"/>
              <a:t>ОТР-ИВ-7. </a:t>
            </a:r>
            <a:r>
              <a:rPr lang="ru-RU"/>
              <a:t>Этап 3</a:t>
            </a:r>
            <a:endParaRPr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351213" y="1987233"/>
            <a:ext cx="1143000" cy="295909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Этап 2</a:t>
            </a:r>
            <a:endParaRPr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514600" y="2554287"/>
            <a:ext cx="2822576" cy="403658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Сверка и идентификация по РС </a:t>
            </a: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ЕРЗ</a:t>
            </a:r>
            <a:endParaRPr lang="ru-RU" sz="120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2511425" y="3228758"/>
            <a:ext cx="2822575" cy="624016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Протокол пустой ?</a:t>
            </a:r>
            <a:endParaRPr/>
          </a:p>
        </p:txBody>
      </p:sp>
      <p:cxnSp>
        <p:nvCxnSpPr>
          <p:cNvPr id="7" name="AutoShape 8"/>
          <p:cNvCxnSpPr>
            <a:cxnSpLocks noChangeShapeType="1"/>
            <a:stCxn id="12" idx="2"/>
            <a:endCxn id="4" idx="0"/>
          </p:cNvCxnSpPr>
          <p:nvPr/>
        </p:nvCxnSpPr>
        <p:spPr bwMode="auto">
          <a:xfrm>
            <a:off x="3922713" y="1752599"/>
            <a:ext cx="0" cy="23463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" name="AutoShape 9"/>
          <p:cNvCxnSpPr>
            <a:cxnSpLocks noChangeShapeType="1"/>
            <a:stCxn id="4" idx="2"/>
            <a:endCxn id="5" idx="0"/>
          </p:cNvCxnSpPr>
          <p:nvPr/>
        </p:nvCxnSpPr>
        <p:spPr bwMode="auto">
          <a:xfrm>
            <a:off x="3922713" y="2283142"/>
            <a:ext cx="3175" cy="2711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" name="AutoShape 10"/>
          <p:cNvCxnSpPr>
            <a:cxnSpLocks noChangeShapeType="1"/>
            <a:stCxn id="5" idx="2"/>
            <a:endCxn id="6" idx="0"/>
          </p:cNvCxnSpPr>
          <p:nvPr/>
        </p:nvCxnSpPr>
        <p:spPr bwMode="auto">
          <a:xfrm flipH="1">
            <a:off x="3922713" y="2957945"/>
            <a:ext cx="3175" cy="2708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" name="AutoShape 11"/>
          <p:cNvCxnSpPr>
            <a:cxnSpLocks noChangeShapeType="1"/>
            <a:stCxn id="6" idx="1"/>
          </p:cNvCxnSpPr>
          <p:nvPr/>
        </p:nvCxnSpPr>
        <p:spPr bwMode="auto">
          <a:xfrm rot="10800000" flipV="1">
            <a:off x="2273227" y="3540766"/>
            <a:ext cx="238198" cy="801686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786441" y="3401891"/>
            <a:ext cx="466725" cy="36671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ru-RU"/>
              <a:t>Да</a:t>
            </a:r>
            <a:endParaRPr/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2855913" y="1295400"/>
            <a:ext cx="2133600" cy="4572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</a:t>
            </a: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организация</a:t>
            </a:r>
            <a:endParaRPr lang="ru-RU" sz="120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3" name="AutoShape 14"/>
          <p:cNvCxnSpPr>
            <a:cxnSpLocks noChangeShapeType="1"/>
            <a:stCxn id="6" idx="3"/>
            <a:endCxn id="12" idx="3"/>
          </p:cNvCxnSpPr>
          <p:nvPr/>
        </p:nvCxnSpPr>
        <p:spPr bwMode="auto">
          <a:xfrm flipH="1" flipV="1">
            <a:off x="4989513" y="1524000"/>
            <a:ext cx="344487" cy="2016766"/>
          </a:xfrm>
          <a:prstGeom prst="bentConnector3">
            <a:avLst>
              <a:gd name="adj1" fmla="val -6636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4" name="AutoShape 17"/>
          <p:cNvSpPr>
            <a:spLocks noChangeArrowheads="1"/>
          </p:cNvSpPr>
          <p:nvPr/>
        </p:nvSpPr>
        <p:spPr bwMode="auto">
          <a:xfrm>
            <a:off x="2651267" y="4012490"/>
            <a:ext cx="3091442" cy="612775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2857430" y="4203953"/>
            <a:ext cx="21418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Реестры счетов на оплату </a:t>
            </a:r>
            <a:endParaRPr/>
          </a:p>
        </p:txBody>
      </p:sp>
      <p:cxnSp>
        <p:nvCxnSpPr>
          <p:cNvPr id="16" name="Соединительная линия уступом 23"/>
          <p:cNvCxnSpPr>
            <a:cxnSpLocks noChangeShapeType="1"/>
          </p:cNvCxnSpPr>
          <p:nvPr/>
        </p:nvCxnSpPr>
        <p:spPr bwMode="auto">
          <a:xfrm flipH="1" flipV="1">
            <a:off x="4991101" y="1524000"/>
            <a:ext cx="753196" cy="2794877"/>
          </a:xfrm>
          <a:prstGeom prst="bentConnector3">
            <a:avLst>
              <a:gd name="adj1" fmla="val -7725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7" name="Прямоугольник 27"/>
          <p:cNvSpPr>
            <a:spLocks noChangeArrowheads="1"/>
          </p:cNvSpPr>
          <p:nvPr/>
        </p:nvSpPr>
        <p:spPr bwMode="auto">
          <a:xfrm>
            <a:off x="5398077" y="3384273"/>
            <a:ext cx="86244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    Нет</a:t>
            </a:r>
            <a:endParaRPr lang="ru-RU"/>
          </a:p>
        </p:txBody>
      </p:sp>
      <p:sp>
        <p:nvSpPr>
          <p:cNvPr id="18" name="Блок-схема: магнитный диск 17"/>
          <p:cNvSpPr/>
          <p:nvPr/>
        </p:nvSpPr>
        <p:spPr bwMode="auto">
          <a:xfrm>
            <a:off x="7315201" y="3996181"/>
            <a:ext cx="914400" cy="61277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accent5">
                    <a:lumMod val="40000"/>
                    <a:lumOff val="60000"/>
                  </a:schemeClr>
                </a:solidFill>
              </a:rPr>
              <a:t>смо</a:t>
            </a:r>
            <a:endParaRPr lang="ru-RU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9" name="Прямая со стрелкой 44"/>
          <p:cNvCxnSpPr>
            <a:cxnSpLocks noChangeShapeType="1"/>
          </p:cNvCxnSpPr>
          <p:nvPr/>
        </p:nvCxnSpPr>
        <p:spPr bwMode="auto">
          <a:xfrm flipV="1">
            <a:off x="5742709" y="4375451"/>
            <a:ext cx="1572491" cy="16308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1" name="Прямая со стрелкой 60"/>
          <p:cNvCxnSpPr>
            <a:cxnSpLocks/>
            <a:endCxn id="14" idx="1"/>
          </p:cNvCxnSpPr>
          <p:nvPr/>
        </p:nvCxnSpPr>
        <p:spPr bwMode="auto">
          <a:xfrm>
            <a:off x="2265218" y="4309118"/>
            <a:ext cx="386049" cy="9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581088"/>
          </a:xfrm>
        </p:spPr>
        <p:txBody>
          <a:bodyPr/>
          <a:lstStyle/>
          <a:p>
            <a:pPr>
              <a:defRPr/>
            </a:pPr>
            <a:r>
              <a:rPr lang="ru-RU"/>
              <a:t>ОТР-ИВ-7. </a:t>
            </a:r>
            <a:r>
              <a:rPr lang="ru-RU"/>
              <a:t>Этап</a:t>
            </a:r>
            <a:r>
              <a:rPr lang="en-US"/>
              <a:t> </a:t>
            </a:r>
            <a:r>
              <a:rPr lang="ru-RU"/>
              <a:t>4</a:t>
            </a:r>
            <a:endParaRPr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4083050" y="1817687"/>
            <a:ext cx="1143000" cy="407152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2</a:t>
            </a:r>
            <a:endParaRPr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144982" y="2461740"/>
            <a:ext cx="3027218" cy="600116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Сверка и идентификация по </a:t>
            </a: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ФЕРЗЛ</a:t>
            </a:r>
            <a:endParaRPr lang="ru-RU" sz="120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6" name="AutoShape 8"/>
          <p:cNvCxnSpPr>
            <a:cxnSpLocks noChangeShapeType="1"/>
            <a:stCxn id="9" idx="2"/>
            <a:endCxn id="4" idx="0"/>
          </p:cNvCxnSpPr>
          <p:nvPr/>
        </p:nvCxnSpPr>
        <p:spPr bwMode="auto">
          <a:xfrm flipH="1">
            <a:off x="4654550" y="1589088"/>
            <a:ext cx="578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" name="AutoShape 9"/>
          <p:cNvCxnSpPr>
            <a:cxnSpLocks noChangeShapeType="1"/>
            <a:stCxn id="4" idx="2"/>
            <a:endCxn id="5" idx="0"/>
          </p:cNvCxnSpPr>
          <p:nvPr/>
        </p:nvCxnSpPr>
        <p:spPr bwMode="auto">
          <a:xfrm>
            <a:off x="4654550" y="2224840"/>
            <a:ext cx="4041" cy="236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" name="AutoShape 10"/>
          <p:cNvCxnSpPr>
            <a:cxnSpLocks noChangeShapeType="1"/>
            <a:stCxn id="5" idx="2"/>
          </p:cNvCxnSpPr>
          <p:nvPr/>
        </p:nvCxnSpPr>
        <p:spPr bwMode="auto">
          <a:xfrm flipH="1">
            <a:off x="4654550" y="3061856"/>
            <a:ext cx="4041" cy="27253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2932813" y="1115290"/>
            <a:ext cx="3444988" cy="474156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ru-RU" sz="120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организация</a:t>
            </a:r>
            <a:endParaRPr/>
          </a:p>
        </p:txBody>
      </p:sp>
      <p:sp>
        <p:nvSpPr>
          <p:cNvPr id="10" name="AutoShape 17"/>
          <p:cNvSpPr>
            <a:spLocks noChangeArrowheads="1"/>
          </p:cNvSpPr>
          <p:nvPr/>
        </p:nvSpPr>
        <p:spPr bwMode="auto">
          <a:xfrm>
            <a:off x="2909452" y="3334392"/>
            <a:ext cx="3505199" cy="831642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3044825" y="3626728"/>
            <a:ext cx="305435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ru-RU">
                <a:solidFill>
                  <a:schemeClr val="accent5">
                    <a:lumMod val="40000"/>
                    <a:lumOff val="60000"/>
                  </a:schemeClr>
                </a:solidFill>
              </a:rPr>
              <a:t>Реестры счетов на оплату </a:t>
            </a:r>
            <a:endParaRPr/>
          </a:p>
        </p:txBody>
      </p:sp>
      <p:cxnSp>
        <p:nvCxnSpPr>
          <p:cNvPr id="12" name="Shape 16"/>
          <p:cNvCxnSpPr>
            <a:cxnSpLocks noChangeShapeType="1"/>
            <a:stCxn id="10" idx="2"/>
            <a:endCxn id="9" idx="3"/>
          </p:cNvCxnSpPr>
          <p:nvPr/>
        </p:nvCxnSpPr>
        <p:spPr bwMode="auto">
          <a:xfrm rot="5400000" flipH="1" flipV="1">
            <a:off x="3772463" y="1998039"/>
            <a:ext cx="2782349" cy="1490651"/>
          </a:xfrm>
          <a:prstGeom prst="bentConnector4">
            <a:avLst>
              <a:gd name="adj1" fmla="val -9348"/>
              <a:gd name="adj2" fmla="val 14926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6808222" y="2672438"/>
            <a:ext cx="12192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defRPr/>
            </a:pPr>
            <a:r>
              <a:rPr lang="ru-RU"/>
              <a:t>Протокол 3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 bwMode="auto"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>
                <a:solidFill>
                  <a:srgbClr val="ABE33F"/>
                </a:solidFill>
              </a:rPr>
              <a:t>3</a:t>
            </a:r>
            <a:r>
              <a:rPr lang="en">
                <a:solidFill>
                  <a:srgbClr val="ABE33F"/>
                </a:solidFill>
              </a:rPr>
              <a:t>.</a:t>
            </a:r>
            <a:endParaRPr>
              <a:solidFill>
                <a:srgbClr val="ABE33F"/>
              </a:solidFill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ЗАЩИТА ПЕРСОНАЛЬНЫХ ДАННЫХ</a:t>
            </a:r>
            <a:endParaRPr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 bwMode="auto">
          <a:xfrm>
            <a:off x="0" y="2916250"/>
            <a:ext cx="9144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с использованием усиленной квалифицированной электронной подписи</a:t>
            </a:r>
            <a:endParaRPr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>
            <a:spLocks noGrp="1"/>
          </p:cNvSpPr>
          <p:nvPr>
            <p:ph type="title"/>
          </p:nvPr>
        </p:nvSpPr>
        <p:spPr bwMode="auto">
          <a:xfrm>
            <a:off x="652545" y="391774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О защите персональных данных</a:t>
            </a:r>
            <a:endParaRPr sz="2000"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2"/>
          </p:nvPr>
        </p:nvSpPr>
        <p:spPr bwMode="auto">
          <a:xfrm>
            <a:off x="886650" y="1556150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FontTx/>
              <a:buNone/>
              <a:defRPr/>
            </a:pPr>
            <a:r>
              <a:rPr lang="ru-RU" sz="1200" i="1"/>
              <a:t>«Сведения о лицах, </a:t>
            </a:r>
            <a:r>
              <a:rPr lang="ru-RU" sz="1200" i="1">
                <a:solidFill>
                  <a:srgbClr val="00AE9D"/>
                </a:solidFill>
              </a:rPr>
              <a:t>которые участвуют</a:t>
            </a:r>
            <a:r>
              <a:rPr lang="ru-RU" sz="1200" i="1">
                <a:solidFill>
                  <a:srgbClr val="FF0000"/>
                </a:solidFill>
              </a:rPr>
              <a:t> </a:t>
            </a:r>
            <a:r>
              <a:rPr lang="ru-RU" sz="1200" i="1"/>
              <a:t>в оказании медицинских услуг, и о лицах, </a:t>
            </a:r>
            <a:r>
              <a:rPr lang="ru-RU" sz="1200" i="1">
                <a:solidFill>
                  <a:srgbClr val="00AE9D"/>
                </a:solidFill>
              </a:rPr>
              <a:t>которым оказываются </a:t>
            </a:r>
            <a:r>
              <a:rPr lang="ru-RU" sz="1200" i="1"/>
              <a:t>медицинские услуги, относятся к информации ограниченного доступа и </a:t>
            </a:r>
            <a:r>
              <a:rPr lang="ru-RU" sz="1200" i="1">
                <a:solidFill>
                  <a:srgbClr val="00AE9D"/>
                </a:solidFill>
              </a:rPr>
              <a:t>подлежат защите </a:t>
            </a:r>
            <a:r>
              <a:rPr lang="ru-RU" sz="1200" i="1"/>
              <a:t>в соответствии с законодательством Российской Федерации»</a:t>
            </a:r>
            <a:endParaRPr/>
          </a:p>
          <a:p>
            <a:pPr marL="0" lvl="0" indent="0" algn="l">
              <a:spcBef>
                <a:spcPts val="600"/>
              </a:spcBef>
              <a:spcAft>
                <a:spcPts val="0"/>
              </a:spcAft>
              <a:buNone/>
              <a:defRPr/>
            </a:pPr>
            <a:endParaRPr sz="1200"/>
          </a:p>
        </p:txBody>
      </p:sp>
      <p:sp>
        <p:nvSpPr>
          <p:cNvPr id="104" name="Google Shape;104;p12"/>
          <p:cNvSpPr txBox="1">
            <a:spLocks noGrp="1"/>
          </p:cNvSpPr>
          <p:nvPr>
            <p:ph type="body" idx="2"/>
          </p:nvPr>
        </p:nvSpPr>
        <p:spPr bwMode="auto">
          <a:xfrm>
            <a:off x="886650" y="3568250"/>
            <a:ext cx="2916724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  <a:defRPr/>
            </a:pPr>
            <a:r>
              <a:rPr lang="ru-RU" sz="1100" b="1" i="1" u="sng">
                <a:solidFill>
                  <a:schemeClr val="tx1"/>
                </a:solidFill>
              </a:rPr>
              <a:t>Федеральный закон 323-ФЗ «Об основах охраны здоровья граждан в Российской Федерации», статья 92 часть 4</a:t>
            </a:r>
            <a:endParaRPr sz="1100" i="1">
              <a:solidFill>
                <a:srgbClr val="00AE9D"/>
              </a:solidFill>
            </a:endParaRPr>
          </a:p>
          <a:p>
            <a:pPr marL="0" lvl="0" indent="0" algn="l">
              <a:spcBef>
                <a:spcPts val="1000"/>
              </a:spcBef>
              <a:spcAft>
                <a:spcPts val="1000"/>
              </a:spcAft>
              <a:buNone/>
              <a:defRPr/>
            </a:pPr>
            <a:endParaRPr sz="1000" i="1">
              <a:solidFill>
                <a:srgbClr val="00AE9D"/>
              </a:solidFill>
            </a:endParaRPr>
          </a:p>
        </p:txBody>
      </p:sp>
      <p:sp>
        <p:nvSpPr>
          <p:cNvPr id="105" name="Google Shape;105;p12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sp>
        <p:nvSpPr>
          <p:cNvPr id="8" name="Google Shape;102;p12"/>
          <p:cNvSpPr txBox="1">
            <a:spLocks noGrp="1"/>
          </p:cNvSpPr>
          <p:nvPr>
            <p:ph type="body" idx="2"/>
          </p:nvPr>
        </p:nvSpPr>
        <p:spPr bwMode="auto">
          <a:xfrm>
            <a:off x="4385232" y="1556152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FontTx/>
              <a:buNone/>
              <a:defRPr/>
            </a:pPr>
            <a:r>
              <a:rPr lang="ru-RU" sz="1200" i="1"/>
              <a:t>Согласия субъекта персональных данных </a:t>
            </a:r>
            <a:r>
              <a:rPr lang="ru-RU" sz="1200" i="1">
                <a:solidFill>
                  <a:srgbClr val="00AE9D"/>
                </a:solidFill>
              </a:rPr>
              <a:t>не требуется </a:t>
            </a:r>
            <a:r>
              <a:rPr lang="ru-RU" sz="1200" i="1"/>
              <a:t>в следующих случаях:</a:t>
            </a:r>
            <a:endParaRPr/>
          </a:p>
          <a:p>
            <a:pPr marL="0" indent="0">
              <a:buFontTx/>
              <a:buNone/>
              <a:defRPr/>
            </a:pPr>
            <a:r>
              <a:rPr lang="ru-RU" sz="1200" i="1"/>
              <a:t>1) обработка персональных данных осуществляется на основании </a:t>
            </a:r>
            <a:r>
              <a:rPr lang="ru-RU" sz="1200" b="1" i="1" u="sng">
                <a:solidFill>
                  <a:srgbClr val="00AE9D"/>
                </a:solidFill>
              </a:rPr>
              <a:t>федерального закона</a:t>
            </a:r>
            <a:r>
              <a:rPr lang="ru-RU" sz="1200" i="1"/>
              <a:t>, устанавливающего ее цель, условия получения персональных данных и круг субъектов, персональные данные которых подлежат обработке, а также определяющего полномочия оператора</a:t>
            </a:r>
            <a:endParaRPr sz="1200" i="1"/>
          </a:p>
        </p:txBody>
      </p:sp>
      <p:sp>
        <p:nvSpPr>
          <p:cNvPr id="9" name="Google Shape;104;p12"/>
          <p:cNvSpPr txBox="1">
            <a:spLocks noGrp="1"/>
          </p:cNvSpPr>
          <p:nvPr>
            <p:ph type="body" idx="2"/>
          </p:nvPr>
        </p:nvSpPr>
        <p:spPr bwMode="auto">
          <a:xfrm>
            <a:off x="4391852" y="3753525"/>
            <a:ext cx="3307661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  <a:defRPr/>
            </a:pPr>
            <a:r>
              <a:rPr lang="ru-RU" sz="1100" b="1" i="1" u="sng">
                <a:solidFill>
                  <a:schemeClr val="tx1"/>
                </a:solidFill>
              </a:rPr>
              <a:t>Федеральный закон 152-ФЗ «О персональных данных», статья 6 часть 2</a:t>
            </a:r>
            <a:endParaRPr sz="1100" i="1">
              <a:solidFill>
                <a:srgbClr val="00AE9D"/>
              </a:solidFill>
            </a:endParaRPr>
          </a:p>
          <a:p>
            <a:pPr marL="0" lvl="0" indent="0" algn="l">
              <a:spcBef>
                <a:spcPts val="1000"/>
              </a:spcBef>
              <a:spcAft>
                <a:spcPts val="1000"/>
              </a:spcAft>
              <a:buNone/>
              <a:defRPr/>
            </a:pPr>
            <a:endParaRPr sz="1000" i="1">
              <a:solidFill>
                <a:srgbClr val="00AE9D"/>
              </a:solidFill>
            </a:endParaRPr>
          </a:p>
        </p:txBody>
      </p:sp>
      <p:grpSp>
        <p:nvGrpSpPr>
          <p:cNvPr id="10" name="Google Shape;1301;p47"/>
          <p:cNvGrpSpPr/>
          <p:nvPr/>
        </p:nvGrpSpPr>
        <p:grpSpPr bwMode="auto">
          <a:xfrm>
            <a:off x="7883814" y="2056065"/>
            <a:ext cx="763843" cy="845264"/>
            <a:chOff x="1442627" y="5710929"/>
            <a:chExt cx="594317" cy="590600"/>
          </a:xfrm>
        </p:grpSpPr>
        <p:sp>
          <p:nvSpPr>
            <p:cNvPr id="11" name="Google Shape;1302;p47"/>
            <p:cNvSpPr/>
            <p:nvPr/>
          </p:nvSpPr>
          <p:spPr bwMode="auto">
            <a:xfrm>
              <a:off x="1442627" y="5710929"/>
              <a:ext cx="594317" cy="405222"/>
            </a:xfrm>
            <a:custGeom>
              <a:avLst/>
              <a:gdLst/>
              <a:ahLst/>
              <a:cxnLst/>
              <a:rect l="l" t="t" r="r" b="b"/>
              <a:pathLst>
                <a:path w="734" h="500" fill="norm" stroke="1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r>
                <a:rPr lang="ru-RU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rPr>
                <a:t>323-ФЗ,</a:t>
              </a:r>
              <a:endParaRPr/>
            </a:p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r>
                <a:rPr lang="ru-RU">
                  <a:solidFill>
                    <a:schemeClr val="dk1"/>
                  </a:solidFill>
                  <a:latin typeface="Calibri"/>
                  <a:ea typeface="Calibri"/>
                  <a:cs typeface="Calibri"/>
                </a:rPr>
                <a:t>326-ФЗ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2" name="Google Shape;1303;p47"/>
            <p:cNvSpPr/>
            <p:nvPr/>
          </p:nvSpPr>
          <p:spPr bwMode="auto"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fill="norm" stroke="1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3" name="Google Shape;1304;p47"/>
            <p:cNvSpPr/>
            <p:nvPr/>
          </p:nvSpPr>
          <p:spPr bwMode="auto"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fill="norm" stroke="1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4" name="Google Shape;1305;p47"/>
            <p:cNvSpPr/>
            <p:nvPr/>
          </p:nvSpPr>
          <p:spPr bwMode="auto"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fill="norm" stroke="1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  <a:defRPr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15" name="Google Shape;1054;p47"/>
          <p:cNvGrpSpPr/>
          <p:nvPr/>
        </p:nvGrpSpPr>
        <p:grpSpPr bwMode="auto">
          <a:xfrm>
            <a:off x="7962512" y="2951453"/>
            <a:ext cx="460705" cy="491455"/>
            <a:chOff x="6506504" y="937343"/>
            <a:chExt cx="744273" cy="793950"/>
          </a:xfrm>
        </p:grpSpPr>
        <p:sp>
          <p:nvSpPr>
            <p:cNvPr id="16" name="Google Shape;1055;p47"/>
            <p:cNvSpPr/>
            <p:nvPr/>
          </p:nvSpPr>
          <p:spPr bwMode="auto"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fill="norm" stroke="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7" name="Google Shape;1056;p47"/>
            <p:cNvSpPr/>
            <p:nvPr/>
          </p:nvSpPr>
          <p:spPr bwMode="auto"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fill="norm" stroke="1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8" name="Google Shape;1057;p47"/>
            <p:cNvSpPr/>
            <p:nvPr/>
          </p:nvSpPr>
          <p:spPr bwMode="auto"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fill="norm" stroke="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</p:txBody>
        </p:sp>
        <p:grpSp>
          <p:nvGrpSpPr>
            <p:cNvPr id="19" name="Google Shape;1058;p47"/>
            <p:cNvGrpSpPr/>
            <p:nvPr/>
          </p:nvGrpSpPr>
          <p:grpSpPr bwMode="auto"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20" name="Google Shape;1059;p47"/>
              <p:cNvSpPr/>
              <p:nvPr/>
            </p:nvSpPr>
            <p:spPr bwMode="auto"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fill="norm" stroke="1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  <a:defRPr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21" name="Google Shape;1060;p47"/>
              <p:cNvSpPr/>
              <p:nvPr/>
            </p:nvSpPr>
            <p:spPr bwMode="auto">
              <a:xfrm>
                <a:off x="7209688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fill="norm" stroke="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  <a:defRPr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22" name="Google Shape;1061;p47"/>
              <p:cNvSpPr/>
              <p:nvPr/>
            </p:nvSpPr>
            <p:spPr bwMode="auto"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fill="norm" stroke="1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  <a:defRPr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23" name="Google Shape;1062;p47"/>
              <p:cNvSpPr/>
              <p:nvPr/>
            </p:nvSpPr>
            <p:spPr bwMode="auto"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fill="norm" stroke="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  <a:defRPr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24" name="Google Shape;1063;p47"/>
              <p:cNvSpPr/>
              <p:nvPr/>
            </p:nvSpPr>
            <p:spPr bwMode="auto"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fill="norm" stroke="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  <a:defRPr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25" name="Google Shape;1064;p47"/>
              <p:cNvSpPr/>
              <p:nvPr/>
            </p:nvSpPr>
            <p:spPr bwMode="auto"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fill="norm" stroke="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  <a:defRPr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26" name="Google Shape;1065;p47"/>
              <p:cNvSpPr/>
              <p:nvPr/>
            </p:nvSpPr>
            <p:spPr bwMode="auto"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fill="norm" stroke="1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  <a:defRPr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27" name="Google Shape;1066;p47"/>
              <p:cNvSpPr/>
              <p:nvPr/>
            </p:nvSpPr>
            <p:spPr bwMode="auto"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fill="norm" stroke="1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  <a:defRPr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28" name="Google Shape;1067;p47"/>
              <p:cNvSpPr/>
              <p:nvPr/>
            </p:nvSpPr>
            <p:spPr bwMode="auto"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fill="norm" stroke="1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  <a:defRPr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29" name="Google Shape;1068;p47"/>
              <p:cNvSpPr/>
              <p:nvPr/>
            </p:nvSpPr>
            <p:spPr bwMode="auto"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fill="norm" stroke="1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  <a:defRPr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Что такое электронная подпись</a:t>
            </a:r>
            <a:endParaRPr/>
          </a:p>
        </p:txBody>
      </p:sp>
      <p:sp>
        <p:nvSpPr>
          <p:cNvPr id="183" name="Google Shape;183;p20"/>
          <p:cNvSpPr txBox="1">
            <a:spLocks noGrp="1"/>
          </p:cNvSpPr>
          <p:nvPr>
            <p:ph type="body" idx="1"/>
          </p:nvPr>
        </p:nvSpPr>
        <p:spPr bwMode="auto">
          <a:xfrm>
            <a:off x="886650" y="1747275"/>
            <a:ext cx="4436100" cy="275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ru-RU" sz="1600"/>
              <a:t>С 1 июля 2021 года усиленную квалифицированную электронную подпись можно получить исключительно в </a:t>
            </a:r>
            <a:r>
              <a:rPr lang="ru-RU" sz="1600" b="1"/>
              <a:t>аккредитованных</a:t>
            </a:r>
            <a:r>
              <a:rPr lang="ru-RU" sz="1600"/>
              <a:t> Удостоверяющих </a:t>
            </a:r>
            <a:r>
              <a:rPr lang="ru-RU" sz="1600"/>
              <a:t>центрах. Перечень </a:t>
            </a:r>
            <a:r>
              <a:rPr lang="ru-RU" sz="1600"/>
              <a:t>аккредитованных удостоверяющих центров размещен на сайте Министерства цифрового развития, связи и массовых коммуникаций Российской Федерации (</a:t>
            </a:r>
            <a:r>
              <a:rPr lang="ru-RU" sz="1600" u="sng">
                <a:hlinkClick r:id="rId2" tooltip="https://digital.gov.ru/ru/activity/govservices/2/"/>
              </a:rPr>
              <a:t>https://digital.gov.ru/ru/activity/govservices/2/</a:t>
            </a:r>
            <a:r>
              <a:rPr lang="ru-RU" sz="1600"/>
              <a:t>)</a:t>
            </a:r>
            <a:endParaRPr/>
          </a:p>
          <a:p>
            <a:pPr marL="0" lvl="0" indent="0" algn="l">
              <a:spcBef>
                <a:spcPts val="600"/>
              </a:spcBef>
              <a:spcAft>
                <a:spcPts val="0"/>
              </a:spcAft>
              <a:buNone/>
              <a:defRPr/>
            </a:pPr>
            <a:endParaRPr sz="1600"/>
          </a:p>
        </p:txBody>
      </p:sp>
      <p:sp>
        <p:nvSpPr>
          <p:cNvPr id="185" name="Google Shape;185;p20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19874690">
            <a:off x="6014520" y="1282762"/>
            <a:ext cx="2547366" cy="25473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9770830" name="Заголовок 1"/>
          <p:cNvSpPr>
            <a:spLocks noGrp="1"/>
          </p:cNvSpPr>
          <p:nvPr>
            <p:ph type="title"/>
          </p:nvPr>
        </p:nvSpPr>
        <p:spPr bwMode="auto">
          <a:xfrm>
            <a:off x="886649" y="173182"/>
            <a:ext cx="7370699" cy="366459"/>
          </a:xfrm>
        </p:spPr>
        <p:txBody>
          <a:bodyPr/>
          <a:lstStyle/>
          <a:p>
            <a:pPr>
              <a:defRPr/>
            </a:pPr>
            <a:r>
              <a:rPr lang="ru-RU" sz="1600">
                <a:solidFill>
                  <a:schemeClr val="bg1"/>
                </a:solidFill>
              </a:rPr>
              <a:t>Инструкции и формы на сайте ТФОМС МО</a:t>
            </a:r>
            <a:br>
              <a:rPr lang="ru-RU" sz="1600">
                <a:solidFill>
                  <a:schemeClr val="bg1"/>
                </a:solidFill>
              </a:rPr>
            </a:br>
            <a:endParaRPr lang="ru-RU" sz="1600">
              <a:solidFill>
                <a:schemeClr val="bg1"/>
              </a:solidFill>
            </a:endParaRPr>
          </a:p>
        </p:txBody>
      </p:sp>
      <p:sp>
        <p:nvSpPr>
          <p:cNvPr id="1515026515" name="Текст 2"/>
          <p:cNvSpPr>
            <a:spLocks noGrp="1"/>
          </p:cNvSpPr>
          <p:nvPr>
            <p:ph type="body" idx="1"/>
          </p:nvPr>
        </p:nvSpPr>
        <p:spPr bwMode="auto">
          <a:xfrm>
            <a:off x="886649" y="949035"/>
            <a:ext cx="7370699" cy="397667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17672" name="Номер слайда 3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651C0F1A-1DCE-FD0E-4786-2184B596AC2E}" type="slidenum">
              <a:rPr lang="en"/>
              <a:t/>
            </a:fld>
            <a:endParaRPr lang="en"/>
          </a:p>
        </p:txBody>
      </p:sp>
      <p:pic>
        <p:nvPicPr>
          <p:cNvPr id="17619989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765816" y="632560"/>
            <a:ext cx="7858683" cy="43140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84001840" name="Заголовок 1"/>
          <p:cNvSpPr>
            <a:spLocks noGrp="1"/>
          </p:cNvSpPr>
          <p:nvPr>
            <p:ph type="title"/>
          </p:nvPr>
        </p:nvSpPr>
        <p:spPr bwMode="auto">
          <a:xfrm>
            <a:off x="886649" y="173181"/>
            <a:ext cx="7370699" cy="360634"/>
          </a:xfrm>
        </p:spPr>
        <p:txBody>
          <a:bodyPr/>
          <a:lstStyle/>
          <a:p>
            <a:pPr>
              <a:defRPr/>
            </a:pPr>
            <a:r>
              <a:rPr lang="ru-RU" sz="1600">
                <a:solidFill>
                  <a:schemeClr val="bg1"/>
                </a:solidFill>
              </a:rPr>
              <a:t>Инструкции и формы на сайте ТФОМС </a:t>
            </a:r>
            <a:r>
              <a:rPr lang="ru-RU" sz="1600">
                <a:solidFill>
                  <a:schemeClr val="bg1"/>
                </a:solidFill>
              </a:rPr>
              <a:t>МО (продолжение)</a:t>
            </a:r>
            <a:endParaRPr lang="ru-RU" sz="1600"/>
          </a:p>
        </p:txBody>
      </p:sp>
      <p:sp>
        <p:nvSpPr>
          <p:cNvPr id="650943118" name="Текст 2"/>
          <p:cNvSpPr>
            <a:spLocks noGrp="1"/>
          </p:cNvSpPr>
          <p:nvPr>
            <p:ph type="body" idx="1"/>
          </p:nvPr>
        </p:nvSpPr>
        <p:spPr bwMode="auto">
          <a:xfrm flipH="0" flipV="0">
            <a:off x="828064" y="685800"/>
            <a:ext cx="7175565" cy="4239906"/>
          </a:xfrm>
        </p:spPr>
        <p:txBody>
          <a:bodyPr/>
          <a:lstStyle/>
          <a:p>
            <a:pPr marL="76198" indent="0">
              <a:buClr>
                <a:srgbClr val="ABE33F"/>
              </a:buClr>
              <a:buSzPts val="2400"/>
              <a:buFont typeface="Karla"/>
              <a:buNone/>
              <a:defRPr/>
            </a:pPr>
            <a:endParaRPr lang="ru-RU"/>
          </a:p>
        </p:txBody>
      </p:sp>
      <p:sp>
        <p:nvSpPr>
          <p:cNvPr id="2085555073" name="Номер слайда 3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86DAB917-3A36-0513-68FA-B676B962D585}" type="slidenum">
              <a:rPr lang="en"/>
              <a:t/>
            </a:fld>
            <a:endParaRPr lang="en"/>
          </a:p>
        </p:txBody>
      </p:sp>
      <p:pic>
        <p:nvPicPr>
          <p:cNvPr id="1937501961" name=""/>
          <p:cNvPicPr>
            <a:picLocks noChangeAspect="1"/>
          </p:cNvPicPr>
          <p:nvPr/>
        </p:nvPicPr>
        <p:blipFill>
          <a:blip r:embed="rId2"/>
          <a:srcRect l="13419" t="0" r="12412" b="0"/>
          <a:stretch/>
        </p:blipFill>
        <p:spPr bwMode="auto">
          <a:xfrm flipH="0" flipV="0">
            <a:off x="828063" y="685798"/>
            <a:ext cx="7175565" cy="40640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30" name="Picture 6" descr="КриптоАРМ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01472" y="1822384"/>
            <a:ext cx="1613686" cy="1065033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818531" y="1732919"/>
            <a:ext cx="2787404" cy="772675"/>
          </a:xfrm>
          <a:prstGeom prst="rect">
            <a:avLst/>
          </a:prstGeom>
        </p:spPr>
      </p:pic>
      <p:sp>
        <p:nvSpPr>
          <p:cNvPr id="336" name="Google Shape;336;p34"/>
          <p:cNvSpPr txBox="1">
            <a:spLocks noGrp="1"/>
          </p:cNvSpPr>
          <p:nvPr>
            <p:ph type="title"/>
          </p:nvPr>
        </p:nvSpPr>
        <p:spPr bwMode="auto">
          <a:xfrm>
            <a:off x="111009" y="386246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200"/>
              <a:t>Подписанные и зашифрованные документы</a:t>
            </a:r>
            <a:endParaRPr sz="2200"/>
          </a:p>
        </p:txBody>
      </p:sp>
      <p:sp>
        <p:nvSpPr>
          <p:cNvPr id="338" name="Google Shape;338;p34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 l="5564" t="2515" r="84013" b="56320"/>
          <a:stretch/>
        </p:blipFill>
        <p:spPr bwMode="auto">
          <a:xfrm rot="21111858">
            <a:off x="4233736" y="2055785"/>
            <a:ext cx="792857" cy="17512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rcRect l="5564" t="2515" r="84013" b="56320"/>
          <a:stretch/>
        </p:blipFill>
        <p:spPr bwMode="auto">
          <a:xfrm rot="2098445">
            <a:off x="3202728" y="1701337"/>
            <a:ext cx="805580" cy="2423544"/>
          </a:xfrm>
          <a:prstGeom prst="rect">
            <a:avLst/>
          </a:prstGeom>
        </p:spPr>
      </p:pic>
      <p:pic>
        <p:nvPicPr>
          <p:cNvPr id="1026" name="Picture 2" descr="What is ZIP?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1891726" y="3771892"/>
            <a:ext cx="485728" cy="4857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 bwMode="auto">
          <a:xfrm>
            <a:off x="2395023" y="3795955"/>
            <a:ext cx="140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>
                <a:solidFill>
                  <a:srgbClr val="FF0000"/>
                </a:solidFill>
                <a:latin typeface="Karla"/>
              </a:rPr>
              <a:t>Расширение архива</a:t>
            </a:r>
            <a:endParaRPr/>
          </a:p>
        </p:txBody>
      </p:sp>
      <p:sp>
        <p:nvSpPr>
          <p:cNvPr id="16" name="Правая фигурная скобка 15"/>
          <p:cNvSpPr/>
          <p:nvPr/>
        </p:nvSpPr>
        <p:spPr bwMode="auto">
          <a:xfrm rot="5400000">
            <a:off x="4236443" y="2041249"/>
            <a:ext cx="89650" cy="234161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авая фигурная скобка 16"/>
          <p:cNvSpPr/>
          <p:nvPr/>
        </p:nvSpPr>
        <p:spPr bwMode="auto">
          <a:xfrm rot="5400000">
            <a:off x="4555075" y="2021148"/>
            <a:ext cx="73513" cy="290506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авая фигурная скобка 17"/>
          <p:cNvSpPr/>
          <p:nvPr/>
        </p:nvSpPr>
        <p:spPr bwMode="auto">
          <a:xfrm rot="5400000">
            <a:off x="4871302" y="2051486"/>
            <a:ext cx="73514" cy="229828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8" name="Picture 4" descr="КриптоПро | КриптоПро CSP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301472" y="1403813"/>
            <a:ext cx="1504025" cy="498764"/>
          </a:xfrm>
          <a:prstGeom prst="rect">
            <a:avLst/>
          </a:prstGeom>
          <a:noFill/>
        </p:spPr>
      </p:pic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>
            <a:off x="1915158" y="1583323"/>
            <a:ext cx="0" cy="1442175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cxnSpLocks/>
          </p:cNvCxnSpPr>
          <p:nvPr/>
        </p:nvCxnSpPr>
        <p:spPr bwMode="auto">
          <a:xfrm flipH="1">
            <a:off x="386626" y="3025498"/>
            <a:ext cx="1528533" cy="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Рисунок 1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3705645" y="3779894"/>
            <a:ext cx="531317" cy="54396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/>
          <p:cNvSpPr txBox="1"/>
          <p:nvPr/>
        </p:nvSpPr>
        <p:spPr bwMode="auto">
          <a:xfrm>
            <a:off x="4236962" y="3718899"/>
            <a:ext cx="140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>
                <a:solidFill>
                  <a:srgbClr val="FF0000"/>
                </a:solidFill>
                <a:latin typeface="Karla"/>
              </a:rPr>
              <a:t>Расширение электронной подписи</a:t>
            </a:r>
            <a:endParaRPr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4"/>
          <a:srcRect l="5564" t="2515" r="84013" b="56320"/>
          <a:stretch/>
        </p:blipFill>
        <p:spPr bwMode="auto">
          <a:xfrm rot="18383483">
            <a:off x="5407863" y="1675645"/>
            <a:ext cx="805580" cy="2423544"/>
          </a:xfrm>
          <a:prstGeom prst="rect">
            <a:avLst/>
          </a:prstGeom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5850982" y="3771892"/>
            <a:ext cx="574666" cy="534197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/>
          <p:cNvSpPr txBox="1"/>
          <p:nvPr/>
        </p:nvSpPr>
        <p:spPr bwMode="auto">
          <a:xfrm>
            <a:off x="6474060" y="3728711"/>
            <a:ext cx="140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>
                <a:solidFill>
                  <a:srgbClr val="FF0000"/>
                </a:solidFill>
                <a:latin typeface="Karla"/>
              </a:rPr>
              <a:t>Расширение зашифрованного файла</a:t>
            </a:r>
            <a:endParaRPr/>
          </a:p>
        </p:txBody>
      </p:sp>
      <p:pic>
        <p:nvPicPr>
          <p:cNvPr id="1034" name="Picture 10" descr="Zip File Icon Flat Illustration Zip Stock Vector (Royalty Free) 1481284697  | Shutterstock"/>
          <p:cNvPicPr>
            <a:picLocks noChangeAspect="1" noChangeArrowheads="1"/>
          </p:cNvPicPr>
          <p:nvPr/>
        </p:nvPicPr>
        <p:blipFill>
          <a:blip r:embed="rId9"/>
          <a:srcRect l="0" t="0" r="0" b="4563"/>
          <a:stretch/>
        </p:blipFill>
        <p:spPr bwMode="auto">
          <a:xfrm>
            <a:off x="1805497" y="3728711"/>
            <a:ext cx="628860" cy="6463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>
            <a:spLocks noGrp="1"/>
          </p:cNvSpPr>
          <p:nvPr>
            <p:ph type="title"/>
          </p:nvPr>
        </p:nvSpPr>
        <p:spPr bwMode="auto">
          <a:xfrm>
            <a:off x="411914" y="391774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Персонифицированный учет</a:t>
            </a:r>
            <a:endParaRPr sz="2000"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2"/>
          </p:nvPr>
        </p:nvSpPr>
        <p:spPr bwMode="auto">
          <a:xfrm>
            <a:off x="886650" y="1556150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  <a:defRPr/>
            </a:pPr>
            <a:r>
              <a:rPr lang="ru-RU" sz="1200" b="1">
                <a:solidFill>
                  <a:srgbClr val="00AE9D"/>
                </a:solidFill>
              </a:rPr>
              <a:t>Персонифицированный учет при осуществлении медицинской деятельности – </a:t>
            </a:r>
            <a:endParaRPr sz="1200">
              <a:solidFill>
                <a:srgbClr val="00AE9D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  <a:defRPr/>
            </a:pPr>
            <a:r>
              <a:rPr lang="ru-RU" sz="1200"/>
              <a:t>обработка персональных данных о лицах, которые участвуют в оказании медицинских услуг, и о лицах, которым оказываются медицинские услуги.</a:t>
            </a:r>
            <a:endParaRPr sz="1200"/>
          </a:p>
          <a:p>
            <a:pPr marL="0" lvl="0" indent="0" algn="l">
              <a:spcBef>
                <a:spcPts val="600"/>
              </a:spcBef>
              <a:spcAft>
                <a:spcPts val="0"/>
              </a:spcAft>
              <a:buNone/>
              <a:defRPr/>
            </a:pPr>
            <a:endParaRPr sz="1200"/>
          </a:p>
        </p:txBody>
      </p:sp>
      <p:sp>
        <p:nvSpPr>
          <p:cNvPr id="104" name="Google Shape;104;p12"/>
          <p:cNvSpPr txBox="1">
            <a:spLocks noGrp="1"/>
          </p:cNvSpPr>
          <p:nvPr>
            <p:ph type="body" idx="2"/>
          </p:nvPr>
        </p:nvSpPr>
        <p:spPr bwMode="auto">
          <a:xfrm>
            <a:off x="886650" y="3753525"/>
            <a:ext cx="2916724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  <a:defRPr/>
            </a:pPr>
            <a:r>
              <a:rPr lang="ru-RU" sz="1100" b="1" i="1" u="sng">
                <a:solidFill>
                  <a:schemeClr val="tx1"/>
                </a:solidFill>
              </a:rPr>
              <a:t>Федеральный закон 323-ФЗ «Об основах охраны здоровья граждан в Российской Федерации», статья 92</a:t>
            </a:r>
            <a:endParaRPr sz="1100" i="1">
              <a:solidFill>
                <a:srgbClr val="00AE9D"/>
              </a:solidFill>
            </a:endParaRPr>
          </a:p>
          <a:p>
            <a:pPr marL="0" lvl="0" indent="0" algn="l">
              <a:spcBef>
                <a:spcPts val="1000"/>
              </a:spcBef>
              <a:spcAft>
                <a:spcPts val="1000"/>
              </a:spcAft>
              <a:buNone/>
              <a:defRPr/>
            </a:pPr>
            <a:endParaRPr sz="1000" i="1">
              <a:solidFill>
                <a:srgbClr val="00AE9D"/>
              </a:solidFill>
            </a:endParaRPr>
          </a:p>
        </p:txBody>
      </p:sp>
      <p:sp>
        <p:nvSpPr>
          <p:cNvPr id="105" name="Google Shape;105;p12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sp>
        <p:nvSpPr>
          <p:cNvPr id="8" name="Google Shape;102;p12"/>
          <p:cNvSpPr txBox="1">
            <a:spLocks noGrp="1"/>
          </p:cNvSpPr>
          <p:nvPr>
            <p:ph type="body" idx="2"/>
          </p:nvPr>
        </p:nvSpPr>
        <p:spPr bwMode="auto">
          <a:xfrm>
            <a:off x="4385232" y="1556152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  <a:defRPr/>
            </a:pPr>
            <a:r>
              <a:rPr lang="ru-RU" sz="1200" b="1">
                <a:solidFill>
                  <a:srgbClr val="00AE9D"/>
                </a:solidFill>
              </a:rPr>
              <a:t>Персонифицированный учет в системе обязательного медицинского страхования – </a:t>
            </a:r>
            <a:endParaRPr sz="1200">
              <a:solidFill>
                <a:srgbClr val="00AE9D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  <a:defRPr/>
            </a:pPr>
            <a:r>
              <a:rPr lang="ru-RU" sz="1200"/>
              <a:t>организация и ведение учета сведений о каждом застрахованном лице в целях реализации прав граждан на бесплатное оказание медицинской помощи в рамках базовой и территориальных программ обязательного медицинского страхования.</a:t>
            </a:r>
            <a:endParaRPr sz="1200"/>
          </a:p>
        </p:txBody>
      </p:sp>
      <p:sp>
        <p:nvSpPr>
          <p:cNvPr id="9" name="Google Shape;104;p12"/>
          <p:cNvSpPr txBox="1">
            <a:spLocks noGrp="1"/>
          </p:cNvSpPr>
          <p:nvPr>
            <p:ph type="body" idx="2"/>
          </p:nvPr>
        </p:nvSpPr>
        <p:spPr bwMode="auto">
          <a:xfrm>
            <a:off x="4391852" y="3753525"/>
            <a:ext cx="3307661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  <a:defRPr/>
            </a:pPr>
            <a:r>
              <a:rPr lang="ru-RU" sz="1100" b="1" i="1" u="sng">
                <a:solidFill>
                  <a:schemeClr val="tx1"/>
                </a:solidFill>
              </a:rPr>
              <a:t>Федеральный закон 326-ФЗ «Об обязательном медицинском страховании в Российской Федерации», статья 43</a:t>
            </a:r>
            <a:endParaRPr sz="1100" i="1">
              <a:solidFill>
                <a:srgbClr val="00AE9D"/>
              </a:solidFill>
            </a:endParaRPr>
          </a:p>
          <a:p>
            <a:pPr marL="0" lvl="0" indent="0" algn="l">
              <a:spcBef>
                <a:spcPts val="1000"/>
              </a:spcBef>
              <a:spcAft>
                <a:spcPts val="1000"/>
              </a:spcAft>
              <a:buNone/>
              <a:defRPr/>
            </a:pPr>
            <a:endParaRPr sz="1000" i="1">
              <a:solidFill>
                <a:srgbClr val="00AE9D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 bwMode="auto"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>
                <a:solidFill>
                  <a:srgbClr val="ABE33F"/>
                </a:solidFill>
              </a:rPr>
              <a:t>4</a:t>
            </a:r>
            <a:r>
              <a:rPr lang="en">
                <a:solidFill>
                  <a:srgbClr val="ABE33F"/>
                </a:solidFill>
              </a:rPr>
              <a:t>.</a:t>
            </a:r>
            <a:endParaRPr>
              <a:solidFill>
                <a:srgbClr val="ABE33F"/>
              </a:solidFill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ЭЛЕКТРОННЫЙ ДОКУМЕНТООБОРОТ</a:t>
            </a:r>
            <a:endParaRPr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 bwMode="auto">
          <a:xfrm>
            <a:off x="0" y="2916250"/>
            <a:ext cx="9144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с использованием усиленной квалифицированной электронной подписи</a:t>
            </a:r>
            <a:endParaRPr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86650" y="183654"/>
            <a:ext cx="7370700" cy="474436"/>
          </a:xfrm>
        </p:spPr>
        <p:txBody>
          <a:bodyPr/>
          <a:lstStyle/>
          <a:p>
            <a:pPr>
              <a:defRPr/>
            </a:pPr>
            <a:r>
              <a:rPr lang="ru-RU" sz="2000">
                <a:solidFill>
                  <a:schemeClr val="bg1"/>
                </a:solidFill>
              </a:rPr>
              <a:t>Приказ ТФОМС МО от 30.12.2022 № 685 </a:t>
            </a:r>
            <a:endParaRPr lang="ru-RU" sz="200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86650" y="1219200"/>
            <a:ext cx="7370700" cy="3401290"/>
          </a:xfrm>
        </p:spPr>
        <p:txBody>
          <a:bodyPr/>
          <a:lstStyle/>
          <a:p>
            <a:pPr marL="0" lvl="0" indent="0">
              <a:buNone/>
              <a:defRPr/>
            </a:pPr>
            <a:r>
              <a:rPr lang="ru-RU" sz="20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Приказ ТФОМС МО от </a:t>
            </a:r>
            <a:r>
              <a:rPr lang="ru-RU" sz="20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30.12.2022 </a:t>
            </a:r>
            <a:r>
              <a:rPr lang="ru-RU" sz="20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№ </a:t>
            </a:r>
            <a:r>
              <a:rPr lang="ru-RU" sz="20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685 </a:t>
            </a:r>
            <a:r>
              <a:rPr lang="ru-RU" sz="20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«Об утверждении </a:t>
            </a:r>
            <a:r>
              <a:rPr lang="ru-RU" sz="20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Регламента </a:t>
            </a:r>
            <a:r>
              <a:rPr lang="ru-RU" sz="20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организации электронного юридически значимого документооборота между участниками информационного взаимодействия в сфере обязательного медицинского страхования на территории Московской области</a:t>
            </a:r>
            <a:r>
              <a:rPr lang="ru-RU" sz="20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»</a:t>
            </a:r>
            <a:endParaRPr/>
          </a:p>
          <a:p>
            <a:pPr marL="0" lvl="0" indent="0">
              <a:buNone/>
              <a:defRPr/>
            </a:pPr>
            <a:endParaRPr lang="ru-RU" sz="20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lvl="0" indent="0">
              <a:buNone/>
              <a:defRPr/>
            </a:pPr>
            <a:r>
              <a:rPr lang="en-US" sz="1800" i="1" u="sng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  <a:hlinkClick r:id="rId2" tooltip="http://www.mofoms.ru/"/>
              </a:rPr>
              <a:t>www.mofoms.ru</a:t>
            </a:r>
            <a:r>
              <a:rPr lang="en-US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 </a:t>
            </a:r>
            <a:r>
              <a:rPr lang="en-US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&gt; </a:t>
            </a:r>
            <a:r>
              <a:rPr lang="ru-RU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Главная </a:t>
            </a:r>
            <a:r>
              <a:rPr lang="en-US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&gt; </a:t>
            </a:r>
            <a:r>
              <a:rPr lang="ru-RU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Документы </a:t>
            </a:r>
            <a:r>
              <a:rPr lang="en-US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&gt; </a:t>
            </a:r>
            <a:r>
              <a:rPr lang="ru-RU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Нормативная база </a:t>
            </a:r>
            <a:r>
              <a:rPr lang="en-US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&gt;</a:t>
            </a:r>
            <a:r>
              <a:rPr lang="ru-RU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 Локальные </a:t>
            </a:r>
            <a:r>
              <a:rPr lang="ru-RU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нормативные правовые </a:t>
            </a:r>
            <a:r>
              <a:rPr lang="ru-RU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акты</a:t>
            </a:r>
            <a:r>
              <a:rPr lang="en-US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&gt; </a:t>
            </a:r>
            <a:r>
              <a:rPr lang="ru-RU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Приказ </a:t>
            </a:r>
            <a:r>
              <a:rPr lang="ru-RU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ТФОМС </a:t>
            </a:r>
            <a:r>
              <a:rPr lang="ru-RU" sz="1800" i="1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МО от 30.12.2022 № 685</a:t>
            </a:r>
            <a:endParaRPr lang="ru-RU" sz="1800" i="1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 lang="e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86650" y="69274"/>
            <a:ext cx="7370700" cy="554181"/>
          </a:xfrm>
        </p:spPr>
        <p:txBody>
          <a:bodyPr/>
          <a:lstStyle/>
          <a:p>
            <a:pPr algn="ctr">
              <a:defRPr/>
            </a:pPr>
            <a:r>
              <a:rPr lang="ru-RU" sz="1600">
                <a:solidFill>
                  <a:schemeClr val="bg1"/>
                </a:solidFill>
                <a:latin typeface="+mj-lt"/>
                <a:cs typeface="Arial"/>
              </a:rPr>
              <a:t>ПЕРЕЧЕНЬ</a:t>
            </a:r>
            <a:r>
              <a:rPr lang="ru-RU" sz="1600">
                <a:solidFill>
                  <a:schemeClr val="bg1"/>
                </a:solidFill>
                <a:latin typeface="+mj-lt"/>
              </a:rPr>
              <a:t> электронных документов, которыми обмениваются участники информационного взаимодействия в рамках ЭДО</a:t>
            </a:r>
            <a:endParaRPr lang="ru-RU">
              <a:latin typeface="+mj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84463" y="768927"/>
            <a:ext cx="8375073" cy="3980924"/>
          </a:xfrm>
        </p:spPr>
        <p:txBody>
          <a:bodyPr/>
          <a:lstStyle/>
          <a:p>
            <a:pPr marL="0" indent="0">
              <a:buNone/>
              <a:defRPr/>
            </a:pPr>
            <a:endParaRPr lang="en-US" sz="12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indent="0">
              <a:buNone/>
              <a:defRPr/>
            </a:pPr>
            <a:endParaRPr lang="en-US" sz="14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indent="0">
              <a:buNone/>
              <a:defRPr/>
            </a:pP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Заключения 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по результатам 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МЭК</a:t>
            </a:r>
            <a:endParaRPr lang="en-US" sz="14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indent="0">
              <a:buNone/>
              <a:defRPr/>
            </a:pP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Табличные 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формы по результатам 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МЭК</a:t>
            </a:r>
            <a:endParaRPr lang="ru-RU" sz="14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indent="0">
              <a:buNone/>
              <a:defRPr/>
            </a:pP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Заключения по результатам МЭЭ или 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ЭКМП</a:t>
            </a:r>
            <a:endParaRPr lang="en-US" sz="14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indent="0">
              <a:buNone/>
              <a:defRPr/>
            </a:pP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Протокол разногласий</a:t>
            </a:r>
            <a:endParaRPr lang="ru-RU" sz="14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indent="0">
              <a:buNone/>
              <a:defRPr/>
            </a:pP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Экспертные 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заключения (протоколы оценки качества медицинской помощи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)</a:t>
            </a:r>
            <a:endParaRPr lang="ru-RU" sz="14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indent="0">
              <a:buNone/>
              <a:defRPr/>
            </a:pP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Заключения по результатам повторной МЭЭ или повторной 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ЭКМП</a:t>
            </a:r>
            <a:endParaRPr lang="ru-RU" sz="14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indent="0">
              <a:buNone/>
              <a:defRPr/>
            </a:pP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Претензии медицинской организации к СМО по результатам контрольно-экспертных 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мероприятий</a:t>
            </a:r>
            <a:endParaRPr lang="ru-RU" sz="14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indent="0">
              <a:buNone/>
              <a:defRPr/>
            </a:pP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Запросы 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о предоставлении необходимой для проведения МЭЭ или ЭКМП (в том числе повторной) </a:t>
            </a: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документации</a:t>
            </a:r>
            <a:endParaRPr lang="ru-RU" sz="14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  <a:p>
            <a:pPr marL="0" indent="0">
              <a:buNone/>
              <a:defRPr/>
            </a:pPr>
            <a:r>
              <a:rPr lang="ru-RU" sz="1400">
                <a:solidFill>
                  <a:schemeClr val="tx2">
                    <a:lumMod val="25000"/>
                  </a:schemeClr>
                </a:solidFill>
                <a:latin typeface="+mn-lt"/>
                <a:cs typeface="Times New Roman"/>
              </a:rPr>
              <a:t>Решения по результатам контрольно-экспертных мероприятий при выявлении в медицинской организации нарушений в оказании медицинской помощи</a:t>
            </a:r>
            <a:endParaRPr/>
          </a:p>
          <a:p>
            <a:pPr marL="76200" indent="0">
              <a:buNone/>
              <a:defRPr/>
            </a:pPr>
            <a:endParaRPr lang="ru-RU" sz="1400">
              <a:solidFill>
                <a:schemeClr val="tx2">
                  <a:lumMod val="25000"/>
                </a:schemeClr>
              </a:solidFill>
            </a:endParaRPr>
          </a:p>
          <a:p>
            <a:pPr marL="0" indent="0" algn="ctr">
              <a:buNone/>
              <a:defRPr/>
            </a:pPr>
            <a:endParaRPr lang="ru-RU" sz="1600">
              <a:solidFill>
                <a:schemeClr val="tx2">
                  <a:lumMod val="25000"/>
                </a:schemeClr>
              </a:solidFill>
              <a:latin typeface="+mn-lt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 lang="e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6" name="Google Shape;336;p34"/>
          <p:cNvSpPr txBox="1">
            <a:spLocks noGrp="1"/>
          </p:cNvSpPr>
          <p:nvPr>
            <p:ph type="title"/>
          </p:nvPr>
        </p:nvSpPr>
        <p:spPr bwMode="auto"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Порядок действий</a:t>
            </a:r>
            <a:endParaRPr/>
          </a:p>
        </p:txBody>
      </p:sp>
      <p:sp>
        <p:nvSpPr>
          <p:cNvPr id="337" name="Google Shape;337;p34"/>
          <p:cNvSpPr txBox="1">
            <a:spLocks noGrp="1"/>
          </p:cNvSpPr>
          <p:nvPr>
            <p:ph type="body" idx="1"/>
          </p:nvPr>
        </p:nvSpPr>
        <p:spPr bwMode="auto">
          <a:xfrm>
            <a:off x="292970" y="1631168"/>
            <a:ext cx="8558059" cy="29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ru-RU" sz="2100">
                <a:latin typeface="+mn-lt"/>
              </a:rPr>
              <a:t>Что необходимо для взаимодействия в рамках электронного юридически значимого документооборота</a:t>
            </a:r>
            <a:r>
              <a:rPr lang="en" sz="2100">
                <a:latin typeface="+mn-lt"/>
              </a:rPr>
              <a:t>:</a:t>
            </a:r>
            <a:endParaRPr sz="2100">
              <a:latin typeface="+mn-lt"/>
            </a:endParaRPr>
          </a:p>
          <a:p>
            <a:pPr marL="457200" lvl="0" indent="-381000" algn="l">
              <a:lnSpc>
                <a:spcPct val="114999"/>
              </a:lnSpc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2100">
                <a:latin typeface="+mn-lt"/>
              </a:rPr>
              <a:t>Заявление на присоединение к Регламенту (</a:t>
            </a:r>
            <a:r>
              <a:rPr lang="en-US" sz="2100" u="sng">
                <a:latin typeface="+mn-lt"/>
              </a:rPr>
              <a:t>edo@mofoms.ru</a:t>
            </a:r>
            <a:r>
              <a:rPr lang="ru-RU" sz="2100" u="sng">
                <a:latin typeface="+mn-lt"/>
              </a:rPr>
              <a:t>)</a:t>
            </a:r>
            <a:endParaRPr sz="2100">
              <a:latin typeface="+mn-lt"/>
            </a:endParaRPr>
          </a:p>
          <a:p>
            <a:pPr lvl="0">
              <a:lnSpc>
                <a:spcPct val="114999"/>
              </a:lnSpc>
              <a:spcBef>
                <a:spcPts val="0"/>
              </a:spcBef>
              <a:defRPr/>
            </a:pPr>
            <a:r>
              <a:rPr lang="ru-RU" sz="2100">
                <a:latin typeface="+mn-lt"/>
              </a:rPr>
              <a:t>Заявление на регистрацию участника ЭДО (</a:t>
            </a:r>
            <a:r>
              <a:rPr lang="en-US" sz="2100" u="sng">
                <a:latin typeface="+mn-lt"/>
                <a:hlinkClick r:id="rId2" tooltip="mailto:edo@mofoms.ru"/>
              </a:rPr>
              <a:t>edo@mofoms.ru</a:t>
            </a:r>
            <a:r>
              <a:rPr lang="ru-RU" sz="2100" u="sng">
                <a:latin typeface="+mn-lt"/>
              </a:rPr>
              <a:t>)</a:t>
            </a:r>
            <a:endParaRPr/>
          </a:p>
          <a:p>
            <a:pPr lvl="0">
              <a:lnSpc>
                <a:spcPct val="114999"/>
              </a:lnSpc>
              <a:spcBef>
                <a:spcPts val="0"/>
              </a:spcBef>
              <a:defRPr/>
            </a:pPr>
            <a:r>
              <a:rPr lang="ru-RU" sz="2100">
                <a:latin typeface="+mn-lt"/>
              </a:rPr>
              <a:t>Регистрация сертификата электронной подписи (отправить команду </a:t>
            </a:r>
            <a:r>
              <a:rPr lang="en-US" sz="2100">
                <a:latin typeface="+mn-lt"/>
              </a:rPr>
              <a:t>ADD_CERT </a:t>
            </a:r>
            <a:r>
              <a:rPr lang="ru-RU" sz="2100">
                <a:latin typeface="+mn-lt"/>
              </a:rPr>
              <a:t>на </a:t>
            </a:r>
            <a:r>
              <a:rPr lang="ru-RU" sz="2100">
                <a:latin typeface="+mn-lt"/>
              </a:rPr>
              <a:t>эл.почту</a:t>
            </a:r>
            <a:r>
              <a:rPr lang="ru-RU" sz="2100">
                <a:latin typeface="+mn-lt"/>
              </a:rPr>
              <a:t> </a:t>
            </a:r>
            <a:r>
              <a:rPr lang="en-US" sz="2100" u="sng">
                <a:latin typeface="+mn-lt"/>
              </a:rPr>
              <a:t>reestrin</a:t>
            </a:r>
            <a:r>
              <a:rPr lang="en-US" sz="2100" u="sng">
                <a:latin typeface="+mn-lt"/>
                <a:hlinkClick r:id="rId3" tooltip="mailto:mofoms@mofoms.ru"/>
              </a:rPr>
              <a:t>@mofoms.ru</a:t>
            </a:r>
            <a:r>
              <a:rPr lang="en-US" sz="2100" u="sng">
                <a:latin typeface="+mn-lt"/>
              </a:rPr>
              <a:t> </a:t>
            </a:r>
            <a:r>
              <a:rPr lang="en-US" sz="2100" u="sng">
                <a:latin typeface="+mn-lt"/>
              </a:rPr>
              <a:t>)</a:t>
            </a:r>
            <a:endParaRPr sz="2100">
              <a:latin typeface="+mn-lt"/>
            </a:endParaRPr>
          </a:p>
        </p:txBody>
      </p:sp>
      <p:sp>
        <p:nvSpPr>
          <p:cNvPr id="338" name="Google Shape;338;p34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 bwMode="auto"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>
                <a:solidFill>
                  <a:srgbClr val="ABE33F"/>
                </a:solidFill>
              </a:rPr>
              <a:t>5</a:t>
            </a:r>
            <a:r>
              <a:rPr lang="en">
                <a:solidFill>
                  <a:srgbClr val="ABE33F"/>
                </a:solidFill>
              </a:rPr>
              <a:t>.</a:t>
            </a:r>
            <a:endParaRPr>
              <a:solidFill>
                <a:srgbClr val="ABE33F"/>
              </a:solidFill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ИНФОРМАЦИОННЫЕ РЕСУРСЫ</a:t>
            </a:r>
            <a:endParaRPr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 bwMode="auto">
          <a:xfrm>
            <a:off x="0" y="2916250"/>
            <a:ext cx="9144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Территориального фонда ОМС Московской области</a:t>
            </a:r>
            <a:endParaRPr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 bwMode="auto">
          <a:xfrm>
            <a:off x="180905" y="373852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Система сбора и обработки отчетности</a:t>
            </a:r>
            <a:endParaRPr/>
          </a:p>
        </p:txBody>
      </p:sp>
      <p:sp>
        <p:nvSpPr>
          <p:cNvPr id="185" name="Google Shape;185;p20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grpSp>
        <p:nvGrpSpPr>
          <p:cNvPr id="6" name="Google Shape;315;p32"/>
          <p:cNvGrpSpPr/>
          <p:nvPr/>
        </p:nvGrpSpPr>
        <p:grpSpPr bwMode="auto">
          <a:xfrm>
            <a:off x="3736319" y="1542977"/>
            <a:ext cx="5407681" cy="3168295"/>
            <a:chOff x="1177450" y="241631"/>
            <a:chExt cx="6173152" cy="3616776"/>
          </a:xfrm>
        </p:grpSpPr>
        <p:sp>
          <p:nvSpPr>
            <p:cNvPr id="7" name="Google Shape;316;p32"/>
            <p:cNvSpPr/>
            <p:nvPr/>
          </p:nvSpPr>
          <p:spPr bwMode="auto"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fill="norm" stroke="1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8" name="Google Shape;317;p32"/>
            <p:cNvSpPr/>
            <p:nvPr/>
          </p:nvSpPr>
          <p:spPr bwMode="auto"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fill="norm" stroke="1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9" name="Google Shape;318;p32"/>
            <p:cNvSpPr/>
            <p:nvPr/>
          </p:nvSpPr>
          <p:spPr bwMode="auto"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fill="norm" stroke="1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0" name="Google Shape;319;p32"/>
            <p:cNvSpPr/>
            <p:nvPr/>
          </p:nvSpPr>
          <p:spPr bwMode="auto"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fill="norm" stroke="1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13" name="Google Shape;289;p30"/>
          <p:cNvSpPr txBox="1"/>
          <p:nvPr/>
        </p:nvSpPr>
        <p:spPr bwMode="auto">
          <a:xfrm>
            <a:off x="180906" y="1409578"/>
            <a:ext cx="3439874" cy="3026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3pPr>
            <a:lvl4pPr marL="1828800" marR="0" lvl="3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4pPr>
            <a:lvl5pPr marL="2286000" marR="0" lvl="4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5pPr>
            <a:lvl6pPr marL="2743200" marR="0" lvl="5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6pPr>
            <a:lvl7pPr marL="3200400" marR="0" lvl="6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7pPr>
            <a:lvl8pPr marL="3657600" marR="0" lvl="7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8pPr>
            <a:lvl9pPr marL="4114800" marR="0" lvl="8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9pPr>
          </a:lstStyle>
          <a:p>
            <a:pPr marL="0" indent="0">
              <a:buNone/>
              <a:defRPr/>
            </a:pPr>
            <a:r>
              <a:rPr lang="en-US" sz="1800" b="1" u="sng">
                <a:solidFill>
                  <a:schemeClr val="accent2"/>
                </a:solidFill>
                <a:latin typeface="Raleway"/>
                <a:ea typeface="Raleway"/>
                <a:cs typeface="Raleway"/>
                <a:hlinkClick r:id="rId2" tooltip="http://report.mofoms.ru/"/>
              </a:rPr>
              <a:t>http://report.mofoms.ru</a:t>
            </a:r>
            <a:r>
              <a:rPr lang="en-US" sz="1800" b="1">
                <a:solidFill>
                  <a:schemeClr val="accent2"/>
                </a:solidFill>
                <a:latin typeface="Raleway"/>
                <a:ea typeface="Raleway"/>
                <a:cs typeface="Raleway"/>
              </a:rPr>
              <a:t> </a:t>
            </a:r>
            <a:endParaRPr lang="ru-RU" sz="1800" b="1">
              <a:solidFill>
                <a:schemeClr val="accent2"/>
              </a:solidFill>
              <a:latin typeface="Raleway"/>
              <a:ea typeface="Raleway"/>
              <a:cs typeface="Raleway"/>
            </a:endParaRPr>
          </a:p>
          <a:p>
            <a:pPr marL="0" indent="0">
              <a:buFont typeface="Karla"/>
              <a:buNone/>
              <a:defRPr/>
            </a:pPr>
            <a:r>
              <a:rPr lang="ru-RU" sz="1600"/>
              <a:t>АИС ЦСОО предназначена для предоставления медицинскими организациями формализованных отчетных форм, утвержденных действующим законодательством (62-я форма, 14-МЕД, 14-Ф и др.)</a:t>
            </a:r>
            <a:endParaRPr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rcRect l="0" t="0" r="0" b="3855"/>
          <a:stretch/>
        </p:blipFill>
        <p:spPr bwMode="auto">
          <a:xfrm>
            <a:off x="4357208" y="1726962"/>
            <a:ext cx="4179238" cy="26486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 bwMode="auto">
          <a:xfrm>
            <a:off x="180905" y="373852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Система электронного документооборота</a:t>
            </a:r>
            <a:endParaRPr/>
          </a:p>
        </p:txBody>
      </p:sp>
      <p:sp>
        <p:nvSpPr>
          <p:cNvPr id="185" name="Google Shape;185;p20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grpSp>
        <p:nvGrpSpPr>
          <p:cNvPr id="6" name="Google Shape;315;p32"/>
          <p:cNvGrpSpPr/>
          <p:nvPr/>
        </p:nvGrpSpPr>
        <p:grpSpPr bwMode="auto">
          <a:xfrm>
            <a:off x="3736319" y="1542977"/>
            <a:ext cx="5407681" cy="3168295"/>
            <a:chOff x="1177450" y="241631"/>
            <a:chExt cx="6173152" cy="3616776"/>
          </a:xfrm>
        </p:grpSpPr>
        <p:sp>
          <p:nvSpPr>
            <p:cNvPr id="7" name="Google Shape;316;p32"/>
            <p:cNvSpPr/>
            <p:nvPr/>
          </p:nvSpPr>
          <p:spPr bwMode="auto"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fill="norm" stroke="1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8" name="Google Shape;317;p32"/>
            <p:cNvSpPr/>
            <p:nvPr/>
          </p:nvSpPr>
          <p:spPr bwMode="auto"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fill="norm" stroke="1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9" name="Google Shape;318;p32"/>
            <p:cNvSpPr/>
            <p:nvPr/>
          </p:nvSpPr>
          <p:spPr bwMode="auto"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fill="norm" stroke="1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0" name="Google Shape;319;p32"/>
            <p:cNvSpPr/>
            <p:nvPr/>
          </p:nvSpPr>
          <p:spPr bwMode="auto"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fill="norm" stroke="1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13" name="Google Shape;289;p30"/>
          <p:cNvSpPr txBox="1"/>
          <p:nvPr/>
        </p:nvSpPr>
        <p:spPr bwMode="auto">
          <a:xfrm>
            <a:off x="180906" y="1409578"/>
            <a:ext cx="3439874" cy="3026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3pPr>
            <a:lvl4pPr marL="1828800" marR="0" lvl="3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4pPr>
            <a:lvl5pPr marL="2286000" marR="0" lvl="4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5pPr>
            <a:lvl6pPr marL="2743200" marR="0" lvl="5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6pPr>
            <a:lvl7pPr marL="3200400" marR="0" lvl="6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7pPr>
            <a:lvl8pPr marL="3657600" marR="0" lvl="7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8pPr>
            <a:lvl9pPr marL="4114800" marR="0" lvl="8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</a:defRPr>
            </a:lvl9pPr>
          </a:lstStyle>
          <a:p>
            <a:pPr marL="0" indent="0">
              <a:buNone/>
              <a:defRPr/>
            </a:pPr>
            <a:r>
              <a:rPr lang="en-US" sz="1800" b="1" u="sng">
                <a:solidFill>
                  <a:schemeClr val="accent2"/>
                </a:solidFill>
                <a:latin typeface="Raleway"/>
                <a:ea typeface="Raleway"/>
                <a:cs typeface="Raleway"/>
                <a:hlinkClick r:id="rId2" tooltip="http://report.mofoms.ru/"/>
              </a:rPr>
              <a:t>http://edo.mofoms.ru</a:t>
            </a:r>
            <a:r>
              <a:rPr lang="en-US" sz="1800" b="1">
                <a:solidFill>
                  <a:schemeClr val="accent2"/>
                </a:solidFill>
                <a:latin typeface="Raleway"/>
                <a:ea typeface="Raleway"/>
                <a:cs typeface="Raleway"/>
              </a:rPr>
              <a:t> </a:t>
            </a:r>
            <a:endParaRPr lang="ru-RU" sz="1800" b="1">
              <a:solidFill>
                <a:schemeClr val="accent2"/>
              </a:solidFill>
              <a:latin typeface="Raleway"/>
              <a:ea typeface="Raleway"/>
              <a:cs typeface="Raleway"/>
            </a:endParaRPr>
          </a:p>
          <a:p>
            <a:pPr marL="0" indent="0">
              <a:buFont typeface="Karla"/>
              <a:buNone/>
              <a:defRPr/>
            </a:pPr>
            <a:endParaRPr lang="ru-RU" sz="160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rcRect l="0" t="0" r="0" b="6602"/>
          <a:stretch/>
        </p:blipFill>
        <p:spPr bwMode="auto">
          <a:xfrm>
            <a:off x="4357502" y="1725551"/>
            <a:ext cx="4180179" cy="26562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5" name="Google Shape;325;p33"/>
          <p:cNvSpPr txBox="1">
            <a:spLocks noGrp="1"/>
          </p:cNvSpPr>
          <p:nvPr>
            <p:ph type="ctrTitle" idx="4294967295"/>
          </p:nvPr>
        </p:nvSpPr>
        <p:spPr bwMode="auto">
          <a:xfrm>
            <a:off x="3064700" y="1323668"/>
            <a:ext cx="55338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6000">
                <a:solidFill>
                  <a:srgbClr val="ABE33F"/>
                </a:solidFill>
              </a:rPr>
              <a:t>Спасибо</a:t>
            </a:r>
            <a:r>
              <a:rPr lang="en" sz="6000">
                <a:solidFill>
                  <a:srgbClr val="ABE33F"/>
                </a:solidFill>
              </a:rPr>
              <a:t>!</a:t>
            </a:r>
            <a:endParaRPr sz="6000">
              <a:solidFill>
                <a:srgbClr val="ABE33F"/>
              </a:solidFill>
            </a:endParaRPr>
          </a:p>
        </p:txBody>
      </p:sp>
      <p:sp>
        <p:nvSpPr>
          <p:cNvPr id="326" name="Google Shape;326;p33"/>
          <p:cNvSpPr txBox="1">
            <a:spLocks noGrp="1"/>
          </p:cNvSpPr>
          <p:nvPr>
            <p:ph type="subTitle" idx="4294967295"/>
          </p:nvPr>
        </p:nvSpPr>
        <p:spPr bwMode="auto">
          <a:xfrm>
            <a:off x="3064700" y="2338109"/>
            <a:ext cx="5708040" cy="24581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  <a:defRPr/>
            </a:pPr>
            <a:r>
              <a:rPr lang="ru-RU" sz="3600"/>
              <a:t>(495</a:t>
            </a:r>
            <a:r>
              <a:rPr lang="ru-RU" sz="3600"/>
              <a:t>) 587-87-89</a:t>
            </a:r>
            <a:endParaRPr sz="3600" b="1"/>
          </a:p>
          <a:p>
            <a:pPr marL="0" lvl="0" indent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ru-RU" sz="1500"/>
              <a:t>доб. </a:t>
            </a:r>
            <a:r>
              <a:rPr lang="ru-RU" sz="1600"/>
              <a:t>11-25</a:t>
            </a:r>
            <a:r>
              <a:rPr lang="ru-RU" sz="1500"/>
              <a:t> – по вопросам информационного взаимодействия</a:t>
            </a:r>
            <a:endParaRPr/>
          </a:p>
          <a:p>
            <a:pPr marL="0" lvl="0" indent="0">
              <a:buClr>
                <a:schemeClr val="dk1"/>
              </a:buClr>
              <a:buSzPts val="1100"/>
              <a:buNone/>
              <a:defRPr/>
            </a:pPr>
            <a:r>
              <a:rPr lang="ru-RU" sz="1500"/>
              <a:t>доб. </a:t>
            </a:r>
            <a:r>
              <a:rPr lang="ru-RU" sz="1600"/>
              <a:t>11-18, 11-26, </a:t>
            </a:r>
            <a:r>
              <a:rPr lang="ru-RU" sz="1600"/>
              <a:t>11-50</a:t>
            </a:r>
            <a:r>
              <a:rPr lang="ru-RU" sz="1500"/>
              <a:t> </a:t>
            </a:r>
            <a:r>
              <a:rPr lang="ru-RU" sz="1500"/>
              <a:t>– по вопросам информационной безопасности</a:t>
            </a:r>
            <a:endParaRPr/>
          </a:p>
          <a:p>
            <a:pPr marL="0" lvl="0" indent="0">
              <a:buClr>
                <a:schemeClr val="dk1"/>
              </a:buClr>
              <a:buSzPts val="1100"/>
              <a:buNone/>
              <a:defRPr/>
            </a:pPr>
            <a:r>
              <a:rPr lang="ru-RU" sz="1500"/>
              <a:t>доб. </a:t>
            </a:r>
            <a:r>
              <a:rPr lang="ru-RU" sz="1600"/>
              <a:t>12-92</a:t>
            </a:r>
            <a:r>
              <a:rPr lang="ru-RU" sz="1500"/>
              <a:t> – по вопросам доверенных адресов</a:t>
            </a:r>
            <a:endParaRPr/>
          </a:p>
        </p:txBody>
      </p:sp>
      <p:grpSp>
        <p:nvGrpSpPr>
          <p:cNvPr id="327" name="Google Shape;327;p33"/>
          <p:cNvGrpSpPr/>
          <p:nvPr/>
        </p:nvGrpSpPr>
        <p:grpSpPr bwMode="auto">
          <a:xfrm>
            <a:off x="685795" y="1814227"/>
            <a:ext cx="1681778" cy="1179949"/>
            <a:chOff x="559275" y="1683950"/>
            <a:chExt cx="466500" cy="327300"/>
          </a:xfrm>
        </p:grpSpPr>
        <p:sp>
          <p:nvSpPr>
            <p:cNvPr id="328" name="Google Shape;328;p33"/>
            <p:cNvSpPr/>
            <p:nvPr/>
          </p:nvSpPr>
          <p:spPr bwMode="auto"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fill="norm" stroke="1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329" name="Google Shape;329;p33"/>
            <p:cNvSpPr/>
            <p:nvPr/>
          </p:nvSpPr>
          <p:spPr bwMode="auto"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fill="norm" stroke="1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</p:grpSp>
      <p:sp>
        <p:nvSpPr>
          <p:cNvPr id="330" name="Google Shape;330;p33"/>
          <p:cNvSpPr/>
          <p:nvPr/>
        </p:nvSpPr>
        <p:spPr bwMode="auto">
          <a:xfrm>
            <a:off x="1681875" y="2683100"/>
            <a:ext cx="1274938" cy="1159802"/>
          </a:xfrm>
          <a:custGeom>
            <a:avLst/>
            <a:gdLst/>
            <a:ahLst/>
            <a:cxnLst/>
            <a:rect l="l" t="t" r="r" b="b"/>
            <a:pathLst>
              <a:path w="16218" h="14752" fill="norm" stroke="1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331" name="Google Shape;331;p33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>
            <a:spLocks noGrp="1"/>
          </p:cNvSpPr>
          <p:nvPr>
            <p:ph type="title"/>
          </p:nvPr>
        </p:nvSpPr>
        <p:spPr bwMode="auto">
          <a:xfrm>
            <a:off x="446637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Виды персонифицированного учета</a:t>
            </a:r>
            <a:endParaRPr sz="2000"/>
          </a:p>
        </p:txBody>
      </p:sp>
      <p:sp>
        <p:nvSpPr>
          <p:cNvPr id="197" name="Google Shape;197;p22"/>
          <p:cNvSpPr/>
          <p:nvPr/>
        </p:nvSpPr>
        <p:spPr bwMode="auto">
          <a:xfrm>
            <a:off x="3954354" y="1453340"/>
            <a:ext cx="1350689" cy="1196601"/>
          </a:xfrm>
          <a:prstGeom prst="diamond">
            <a:avLst/>
          </a:prstGeom>
          <a:solidFill>
            <a:srgbClr val="004C52"/>
          </a:solidFill>
          <a:ln>
            <a:noFill/>
          </a:ln>
        </p:spPr>
        <p:txBody>
          <a:bodyPr spcFirstLastPara="1" wrap="square" lIns="36000" tIns="91425" rIns="36000" bIns="36000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>
                <a:solidFill>
                  <a:srgbClr val="FFFFFF"/>
                </a:solidFill>
                <a:latin typeface="Karla"/>
                <a:ea typeface="Karla"/>
                <a:cs typeface="Karla"/>
              </a:rPr>
              <a:t>Перс. учет</a:t>
            </a:r>
            <a:endParaRPr b="1">
              <a:solidFill>
                <a:srgbClr val="FFFFFF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198" name="Google Shape;198;p22"/>
          <p:cNvSpPr/>
          <p:nvPr/>
        </p:nvSpPr>
        <p:spPr bwMode="auto">
          <a:xfrm>
            <a:off x="873861" y="2944555"/>
            <a:ext cx="2140725" cy="1087174"/>
          </a:xfrm>
          <a:prstGeom prst="flowChartPreparation">
            <a:avLst/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36000" tIns="91425" rIns="36000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>
              <a:solidFill>
                <a:srgbClr val="004C52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199" name="Google Shape;199;p22"/>
          <p:cNvSpPr/>
          <p:nvPr/>
        </p:nvSpPr>
        <p:spPr bwMode="auto">
          <a:xfrm>
            <a:off x="6256723" y="2938700"/>
            <a:ext cx="2140725" cy="1093030"/>
          </a:xfrm>
          <a:prstGeom prst="flowChartPreparation">
            <a:avLst/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>
              <a:solidFill>
                <a:srgbClr val="004C52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200" name="Google Shape;200;p22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sp>
        <p:nvSpPr>
          <p:cNvPr id="2" name="TextBox 1"/>
          <p:cNvSpPr txBox="1"/>
          <p:nvPr/>
        </p:nvSpPr>
        <p:spPr bwMode="auto">
          <a:xfrm>
            <a:off x="1041917" y="3127754"/>
            <a:ext cx="1804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Сведения о </a:t>
            </a:r>
            <a:endParaRPr/>
          </a:p>
          <a:p>
            <a:pPr algn="ctr">
              <a:defRPr/>
            </a:pP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застрахованных </a:t>
            </a:r>
            <a:endParaRPr/>
          </a:p>
          <a:p>
            <a:pPr algn="ctr">
              <a:defRPr/>
            </a:pP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лицах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8" name="Google Shape;198;p22"/>
          <p:cNvSpPr/>
          <p:nvPr/>
        </p:nvSpPr>
        <p:spPr bwMode="auto">
          <a:xfrm>
            <a:off x="3565292" y="2938698"/>
            <a:ext cx="2140725" cy="1093031"/>
          </a:xfrm>
          <a:prstGeom prst="flowChartPreparation">
            <a:avLst/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36000" tIns="91425" rIns="36000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>
              <a:solidFill>
                <a:srgbClr val="004C52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3733348" y="3142457"/>
            <a:ext cx="1804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Сведения о </a:t>
            </a:r>
            <a:endParaRPr/>
          </a:p>
          <a:p>
            <a:pPr algn="ctr">
              <a:defRPr/>
            </a:pP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медицинской помощи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 bwMode="auto">
          <a:xfrm>
            <a:off x="6424779" y="3127753"/>
            <a:ext cx="1804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Сведения о </a:t>
            </a:r>
            <a:endParaRPr/>
          </a:p>
          <a:p>
            <a:pPr algn="ctr">
              <a:defRPr/>
            </a:pP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медицинских работниках</a:t>
            </a:r>
            <a:endParaRPr/>
          </a:p>
          <a:p>
            <a:pPr>
              <a:defRPr/>
            </a:pPr>
            <a:endParaRPr lang="ru-RU"/>
          </a:p>
        </p:txBody>
      </p:sp>
      <p:cxnSp>
        <p:nvCxnSpPr>
          <p:cNvPr id="4" name="Прямая соединительная линия 3"/>
          <p:cNvCxnSpPr>
            <a:cxnSpLocks/>
            <a:stCxn id="197" idx="1"/>
          </p:cNvCxnSpPr>
          <p:nvPr/>
        </p:nvCxnSpPr>
        <p:spPr bwMode="auto">
          <a:xfrm flipH="1" flipV="1">
            <a:off x="1944222" y="2051640"/>
            <a:ext cx="2010132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cxnSpLocks/>
            <a:endCxn id="198" idx="0"/>
          </p:cNvCxnSpPr>
          <p:nvPr/>
        </p:nvCxnSpPr>
        <p:spPr bwMode="auto">
          <a:xfrm>
            <a:off x="1944222" y="2051640"/>
            <a:ext cx="2" cy="8929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cxnSpLocks/>
          </p:cNvCxnSpPr>
          <p:nvPr/>
        </p:nvCxnSpPr>
        <p:spPr bwMode="auto">
          <a:xfrm flipH="1" flipV="1">
            <a:off x="5316952" y="2051639"/>
            <a:ext cx="2010132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cxnSpLocks/>
          </p:cNvCxnSpPr>
          <p:nvPr/>
        </p:nvCxnSpPr>
        <p:spPr bwMode="auto">
          <a:xfrm>
            <a:off x="7331091" y="2054488"/>
            <a:ext cx="2" cy="8929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cxnSpLocks/>
            <a:endCxn id="8" idx="0"/>
          </p:cNvCxnSpPr>
          <p:nvPr/>
        </p:nvCxnSpPr>
        <p:spPr bwMode="auto">
          <a:xfrm>
            <a:off x="4634196" y="2649941"/>
            <a:ext cx="1459" cy="28875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oogle Shape;104;p12"/>
          <p:cNvSpPr txBox="1"/>
          <p:nvPr/>
        </p:nvSpPr>
        <p:spPr bwMode="auto">
          <a:xfrm>
            <a:off x="1562252" y="3903060"/>
            <a:ext cx="1241510" cy="4934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spcBef>
                <a:spcPts val="1000"/>
              </a:spcBef>
              <a:defRPr/>
            </a:pPr>
            <a:r>
              <a:rPr lang="ru-RU" sz="1100" b="1" i="1" u="sng">
                <a:solidFill>
                  <a:schemeClr val="tx1"/>
                </a:solidFill>
              </a:rPr>
              <a:t>326-ФЗ </a:t>
            </a:r>
            <a:endParaRPr lang="ru-RU" sz="1000" i="1">
              <a:solidFill>
                <a:srgbClr val="00AE9D"/>
              </a:solidFill>
            </a:endParaRPr>
          </a:p>
        </p:txBody>
      </p:sp>
      <p:sp>
        <p:nvSpPr>
          <p:cNvPr id="20" name="Google Shape;104;p12"/>
          <p:cNvSpPr txBox="1"/>
          <p:nvPr/>
        </p:nvSpPr>
        <p:spPr bwMode="auto">
          <a:xfrm>
            <a:off x="4008942" y="3924873"/>
            <a:ext cx="1241510" cy="4934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spcBef>
                <a:spcPts val="1000"/>
              </a:spcBef>
              <a:defRPr/>
            </a:pPr>
            <a:r>
              <a:rPr lang="ru-RU" sz="1100" b="1" i="1" u="sng">
                <a:solidFill>
                  <a:schemeClr val="tx1"/>
                </a:solidFill>
              </a:rPr>
              <a:t>323-ФЗ, 326-ФЗ </a:t>
            </a:r>
            <a:endParaRPr lang="ru-RU" sz="1000" i="1">
              <a:solidFill>
                <a:srgbClr val="00AE9D"/>
              </a:solidFill>
            </a:endParaRPr>
          </a:p>
        </p:txBody>
      </p:sp>
      <p:sp>
        <p:nvSpPr>
          <p:cNvPr id="21" name="Google Shape;104;p12"/>
          <p:cNvSpPr txBox="1"/>
          <p:nvPr/>
        </p:nvSpPr>
        <p:spPr bwMode="auto">
          <a:xfrm>
            <a:off x="7003051" y="3903060"/>
            <a:ext cx="1241510" cy="4934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spcBef>
                <a:spcPts val="1000"/>
              </a:spcBef>
              <a:defRPr/>
            </a:pPr>
            <a:r>
              <a:rPr lang="ru-RU" sz="1100" b="1" i="1" u="sng">
                <a:solidFill>
                  <a:schemeClr val="tx1"/>
                </a:solidFill>
              </a:rPr>
              <a:t>323-ФЗ</a:t>
            </a:r>
            <a:endParaRPr lang="ru-RU" sz="1000" i="1">
              <a:solidFill>
                <a:srgbClr val="00AE9D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 bwMode="auto">
          <a:xfrm>
            <a:off x="501639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Сведения о застрахованных лицах</a:t>
            </a:r>
            <a:endParaRPr sz="2000"/>
          </a:p>
        </p:txBody>
      </p:sp>
      <p:sp>
        <p:nvSpPr>
          <p:cNvPr id="138" name="Google Shape;138;p16"/>
          <p:cNvSpPr txBox="1">
            <a:spLocks noGrp="1"/>
          </p:cNvSpPr>
          <p:nvPr>
            <p:ph type="body" idx="1"/>
          </p:nvPr>
        </p:nvSpPr>
        <p:spPr bwMode="auto">
          <a:xfrm>
            <a:off x="894671" y="1255800"/>
            <a:ext cx="7370700" cy="3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Фамилия, имя, отчество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Пол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Дата рождения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Место рождения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Гражданство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Документ, удостоверяющий личность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Место жительства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Место пребывания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СНИЛС</a:t>
            </a:r>
            <a:endParaRPr/>
          </a:p>
          <a:p>
            <a:pPr lvl="0">
              <a:defRPr/>
            </a:pPr>
            <a:r>
              <a:rPr lang="ru-RU" sz="1600"/>
              <a:t>Номер полиса ОМС</a:t>
            </a:r>
            <a:endParaRPr/>
          </a:p>
          <a:p>
            <a:pPr lvl="0">
              <a:defRPr/>
            </a:pPr>
            <a:r>
              <a:rPr lang="ru-RU" sz="1600"/>
              <a:t>Дата выдачи полиса ОМС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endParaRPr sz="1600"/>
          </a:p>
        </p:txBody>
      </p:sp>
      <p:sp>
        <p:nvSpPr>
          <p:cNvPr id="139" name="Google Shape;139;p16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 bwMode="auto">
          <a:xfrm>
            <a:off x="501639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Сведения о медицинской помощи</a:t>
            </a:r>
            <a:endParaRPr sz="2000"/>
          </a:p>
        </p:txBody>
      </p:sp>
      <p:sp>
        <p:nvSpPr>
          <p:cNvPr id="138" name="Google Shape;138;p16"/>
          <p:cNvSpPr txBox="1">
            <a:spLocks noGrp="1"/>
          </p:cNvSpPr>
          <p:nvPr>
            <p:ph type="body" idx="1"/>
          </p:nvPr>
        </p:nvSpPr>
        <p:spPr bwMode="auto">
          <a:xfrm>
            <a:off x="894671" y="1087358"/>
            <a:ext cx="7370700" cy="3973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Номер полиса ОМС</a:t>
            </a:r>
            <a:endParaRPr/>
          </a:p>
          <a:p>
            <a:pPr lvl="0">
              <a:defRPr/>
            </a:pPr>
            <a:r>
              <a:rPr lang="ru-RU" sz="1600"/>
              <a:t>Медицинская организация, оказавшая соответствующие услуги </a:t>
            </a:r>
            <a:endParaRPr/>
          </a:p>
          <a:p>
            <a:pPr lvl="0">
              <a:defRPr/>
            </a:pPr>
            <a:r>
              <a:rPr lang="ru-RU" sz="1600"/>
              <a:t>Вид оказанной медицинской помощи </a:t>
            </a:r>
            <a:endParaRPr/>
          </a:p>
          <a:p>
            <a:pPr lvl="0">
              <a:defRPr/>
            </a:pPr>
            <a:r>
              <a:rPr lang="ru-RU" sz="1600"/>
              <a:t>Условие оказания медицинской помощи </a:t>
            </a:r>
            <a:endParaRPr/>
          </a:p>
          <a:p>
            <a:pPr lvl="0">
              <a:defRPr/>
            </a:pPr>
            <a:r>
              <a:rPr lang="ru-RU" sz="1600"/>
              <a:t>Сроки</a:t>
            </a:r>
            <a:r>
              <a:rPr lang="ru-RU" sz="1600"/>
              <a:t> оказания медицинской помощи</a:t>
            </a:r>
            <a:endParaRPr/>
          </a:p>
          <a:p>
            <a:pPr lvl="0">
              <a:defRPr/>
            </a:pPr>
            <a:r>
              <a:rPr lang="ru-RU" sz="1600"/>
              <a:t>Объемы оказанной медицинской помощи</a:t>
            </a:r>
            <a:endParaRPr/>
          </a:p>
          <a:p>
            <a:pPr lvl="0">
              <a:defRPr/>
            </a:pPr>
            <a:r>
              <a:rPr lang="ru-RU" sz="1600"/>
              <a:t>Стоимость оказанной медицинской помощи</a:t>
            </a:r>
            <a:endParaRPr lang="ru-RU" sz="1600"/>
          </a:p>
          <a:p>
            <a:pPr lvl="0">
              <a:defRPr/>
            </a:pPr>
            <a:r>
              <a:rPr lang="ru-RU" sz="1600"/>
              <a:t>Профиль оказанной медицинской помощи</a:t>
            </a:r>
            <a:endParaRPr lang="ru-RU" sz="1600"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Диагноз</a:t>
            </a:r>
            <a:endParaRPr/>
          </a:p>
          <a:p>
            <a:pPr lvl="0">
              <a:defRPr/>
            </a:pPr>
            <a:r>
              <a:rPr lang="ru-RU" sz="1600"/>
              <a:t>Медицинские услуги, оказанные застрахованному лицу (КСГ)</a:t>
            </a:r>
            <a:endParaRPr lang="ru-RU" sz="1600"/>
          </a:p>
          <a:p>
            <a:pPr lvl="0">
              <a:defRPr/>
            </a:pPr>
            <a:r>
              <a:rPr lang="ru-RU" sz="1600"/>
              <a:t>Специальность медицинского работника, оказавшего МП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ru-RU" sz="1600"/>
              <a:t>Исход/результат обращения за МП;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endParaRPr sz="1600"/>
          </a:p>
        </p:txBody>
      </p:sp>
      <p:sp>
        <p:nvSpPr>
          <p:cNvPr id="139" name="Google Shape;139;p16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 bwMode="auto">
          <a:xfrm>
            <a:off x="501639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Сведения о медицинских работниках</a:t>
            </a:r>
            <a:endParaRPr sz="2000"/>
          </a:p>
        </p:txBody>
      </p:sp>
      <p:sp>
        <p:nvSpPr>
          <p:cNvPr id="138" name="Google Shape;138;p16"/>
          <p:cNvSpPr txBox="1">
            <a:spLocks noGrp="1"/>
          </p:cNvSpPr>
          <p:nvPr>
            <p:ph type="body" idx="1"/>
          </p:nvPr>
        </p:nvSpPr>
        <p:spPr bwMode="auto">
          <a:xfrm>
            <a:off x="894671" y="1255800"/>
            <a:ext cx="7370700" cy="3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Фамилия, имя, отчество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Пол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Дата рождения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r>
              <a:rPr lang="ru-RU" sz="1600"/>
              <a:t>СНИЛС</a:t>
            </a:r>
            <a:endParaRPr/>
          </a:p>
          <a:p>
            <a:pPr lvl="0">
              <a:defRPr/>
            </a:pPr>
            <a:r>
              <a:rPr lang="ru-RU" sz="1600"/>
              <a:t>Сведения об образовании, в том числе данные об образовательных организациях и о документах об образовании и (или) о квалификации </a:t>
            </a:r>
            <a:endParaRPr/>
          </a:p>
          <a:p>
            <a:pPr>
              <a:defRPr/>
            </a:pPr>
            <a:r>
              <a:rPr lang="ru-RU" sz="1600"/>
              <a:t>Наименование организации, оказывающей медицинские услуги;</a:t>
            </a:r>
            <a:endParaRPr/>
          </a:p>
          <a:p>
            <a:pPr>
              <a:defRPr/>
            </a:pPr>
            <a:r>
              <a:rPr lang="ru-RU" sz="1600"/>
              <a:t>Занимаемая должность в организации, оказывающей медицинские услуги</a:t>
            </a:r>
            <a:endParaRPr/>
          </a:p>
          <a:p>
            <a: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pPr>
            <a:endParaRPr sz="1600"/>
          </a:p>
        </p:txBody>
      </p:sp>
      <p:sp>
        <p:nvSpPr>
          <p:cNvPr id="139" name="Google Shape;139;p16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>
            <a:spLocks noGrp="1"/>
          </p:cNvSpPr>
          <p:nvPr>
            <p:ph type="title"/>
          </p:nvPr>
        </p:nvSpPr>
        <p:spPr bwMode="auto">
          <a:xfrm>
            <a:off x="575822" y="334232"/>
            <a:ext cx="7649444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/>
              <a:t>Нормативно-правовое обеспечение </a:t>
            </a:r>
            <a:br>
              <a:rPr lang="ru-RU" sz="2000"/>
            </a:br>
            <a:r>
              <a:rPr lang="ru-RU" sz="2000"/>
              <a:t>                                    информатизации ОМС</a:t>
            </a:r>
            <a:endParaRPr sz="2000"/>
          </a:p>
        </p:txBody>
      </p:sp>
      <p:sp>
        <p:nvSpPr>
          <p:cNvPr id="245" name="Google Shape;245;p27"/>
          <p:cNvSpPr/>
          <p:nvPr/>
        </p:nvSpPr>
        <p:spPr bwMode="auto">
          <a:xfrm>
            <a:off x="5565697" y="1509585"/>
            <a:ext cx="2521800" cy="1646700"/>
          </a:xfrm>
          <a:prstGeom prst="homePlate">
            <a:avLst>
              <a:gd name="adj" fmla="val 211909"/>
            </a:avLst>
          </a:prstGeom>
          <a:solidFill>
            <a:srgbClr val="004C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endParaRPr b="1">
              <a:solidFill>
                <a:srgbClr val="FFFFFF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246" name="Google Shape;246;p27"/>
          <p:cNvSpPr/>
          <p:nvPr/>
        </p:nvSpPr>
        <p:spPr bwMode="auto">
          <a:xfrm>
            <a:off x="3278247" y="1522955"/>
            <a:ext cx="2521800" cy="1646700"/>
          </a:xfrm>
          <a:prstGeom prst="homePlate">
            <a:avLst>
              <a:gd name="adj" fmla="val 211909"/>
            </a:avLst>
          </a:prstGeom>
          <a:solidFill>
            <a:srgbClr val="00AE9D">
              <a:alpha val="8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endParaRPr b="1">
              <a:solidFill>
                <a:srgbClr val="004C52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247" name="Google Shape;247;p27"/>
          <p:cNvSpPr/>
          <p:nvPr/>
        </p:nvSpPr>
        <p:spPr bwMode="auto">
          <a:xfrm>
            <a:off x="1000065" y="1509585"/>
            <a:ext cx="2521800" cy="1646700"/>
          </a:xfrm>
          <a:prstGeom prst="homePlate">
            <a:avLst>
              <a:gd name="adj" fmla="val 211909"/>
            </a:avLst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endParaRPr b="1">
              <a:solidFill>
                <a:srgbClr val="004C52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248" name="Google Shape;248;p27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  <p:sp>
        <p:nvSpPr>
          <p:cNvPr id="2" name="TextBox 1"/>
          <p:cNvSpPr txBox="1"/>
          <p:nvPr/>
        </p:nvSpPr>
        <p:spPr bwMode="auto">
          <a:xfrm>
            <a:off x="980105" y="1986842"/>
            <a:ext cx="22641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/>
              <a:t>Постановление Правительства РФ от </a:t>
            </a:r>
            <a:r>
              <a:rPr lang="ru-RU"/>
              <a:t>5.11.2022 №1998</a:t>
            </a:r>
            <a:endParaRPr/>
          </a:p>
        </p:txBody>
      </p:sp>
      <p:sp>
        <p:nvSpPr>
          <p:cNvPr id="8" name="TextBox 7"/>
          <p:cNvSpPr txBox="1"/>
          <p:nvPr/>
        </p:nvSpPr>
        <p:spPr bwMode="auto">
          <a:xfrm>
            <a:off x="3278247" y="1976972"/>
            <a:ext cx="21423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Приказ ФОМС </a:t>
            </a:r>
            <a:endParaRPr/>
          </a:p>
          <a:p>
            <a:pPr lvl="0">
              <a:defRPr/>
            </a:pP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     </a:t>
            </a: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от </a:t>
            </a: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07.04.2011 </a:t>
            </a:r>
            <a:endParaRPr/>
          </a:p>
          <a:p>
            <a:pPr lvl="0">
              <a:defRPr/>
            </a:pP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 </a:t>
            </a: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№</a:t>
            </a:r>
            <a:r>
              <a:rPr lang="ru-RU">
                <a:solidFill>
                  <a:srgbClr val="004C52"/>
                </a:solidFill>
                <a:latin typeface="Karla"/>
                <a:ea typeface="Karla"/>
                <a:cs typeface="Karla"/>
              </a:rPr>
              <a:t>79 </a:t>
            </a:r>
            <a:endParaRPr lang="ru-RU">
              <a:solidFill>
                <a:srgbClr val="004C52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5565697" y="1986842"/>
            <a:ext cx="21423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>
                <a:solidFill>
                  <a:schemeClr val="bg1"/>
                </a:solidFill>
                <a:latin typeface="Karla"/>
                <a:ea typeface="Karla"/>
                <a:cs typeface="Karla"/>
              </a:rPr>
              <a:t>Приказ ТФОМС </a:t>
            </a:r>
            <a:endParaRPr/>
          </a:p>
          <a:p>
            <a:pPr lvl="0">
              <a:defRPr/>
            </a:pPr>
            <a:r>
              <a:rPr lang="ru-RU">
                <a:solidFill>
                  <a:schemeClr val="bg1"/>
                </a:solidFill>
                <a:latin typeface="Karla"/>
                <a:ea typeface="Karla"/>
                <a:cs typeface="Karla"/>
              </a:rPr>
              <a:t>        от 30.06.2017 </a:t>
            </a:r>
            <a:endParaRPr/>
          </a:p>
          <a:p>
            <a:pPr lvl="0">
              <a:defRPr/>
            </a:pPr>
            <a:r>
              <a:rPr lang="ru-RU">
                <a:solidFill>
                  <a:schemeClr val="bg1"/>
                </a:solidFill>
                <a:latin typeface="Karla"/>
                <a:ea typeface="Karla"/>
                <a:cs typeface="Karla"/>
              </a:rPr>
              <a:t>   № 272</a:t>
            </a:r>
            <a:endParaRPr lang="ru-RU">
              <a:solidFill>
                <a:schemeClr val="bg1"/>
              </a:solidFill>
              <a:latin typeface="Karla"/>
              <a:ea typeface="Karla"/>
              <a:cs typeface="Karla"/>
            </a:endParaRPr>
          </a:p>
        </p:txBody>
      </p:sp>
      <p:sp>
        <p:nvSpPr>
          <p:cNvPr id="10" name="Google Shape;102;p12"/>
          <p:cNvSpPr txBox="1"/>
          <p:nvPr/>
        </p:nvSpPr>
        <p:spPr bwMode="auto">
          <a:xfrm>
            <a:off x="919948" y="3189393"/>
            <a:ext cx="2079708" cy="1347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buClr>
                <a:schemeClr val="dk1"/>
              </a:buClr>
              <a:buSzPts val="1100"/>
              <a:defRPr/>
            </a:pPr>
            <a:r>
              <a:rPr lang="ru-RU" sz="1200"/>
              <a:t>Порядок ведения персонифицированного учета в сфере обязательного медицинского страхования</a:t>
            </a:r>
            <a:endParaRPr lang="ru-RU" sz="1200"/>
          </a:p>
          <a:p>
            <a:pPr>
              <a:spcBef>
                <a:spcPts val="600"/>
              </a:spcBef>
              <a:defRPr/>
            </a:pPr>
            <a:endParaRPr lang="ru-RU" sz="1200"/>
          </a:p>
        </p:txBody>
      </p:sp>
      <p:sp>
        <p:nvSpPr>
          <p:cNvPr id="11" name="Google Shape;102;p12"/>
          <p:cNvSpPr txBox="1"/>
          <p:nvPr/>
        </p:nvSpPr>
        <p:spPr bwMode="auto">
          <a:xfrm>
            <a:off x="3176400" y="3162968"/>
            <a:ext cx="2142385" cy="1347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buClr>
                <a:schemeClr val="dk1"/>
              </a:buClr>
              <a:buSzPts val="1100"/>
              <a:defRPr/>
            </a:pPr>
            <a:r>
              <a:rPr lang="ru-RU" sz="1200">
                <a:solidFill>
                  <a:schemeClr val="accent2"/>
                </a:solidFill>
                <a:latin typeface="Arial"/>
                <a:ea typeface="Calibri"/>
                <a:cs typeface="Times New Roman"/>
              </a:rPr>
              <a:t>Общие принципы </a:t>
            </a:r>
            <a:r>
              <a:rPr lang="ru-RU" sz="1200">
                <a:latin typeface="Arial"/>
                <a:ea typeface="Calibri"/>
                <a:cs typeface="Times New Roman"/>
              </a:rPr>
              <a:t>построения</a:t>
            </a:r>
            <a:r>
              <a:rPr lang="ru-RU" sz="1200">
                <a:solidFill>
                  <a:srgbClr val="0070C0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ru-RU" sz="1200">
                <a:latin typeface="Arial"/>
                <a:ea typeface="Calibri"/>
                <a:cs typeface="Times New Roman"/>
              </a:rPr>
              <a:t>и функционирования информационных систем и порядок информационного взаимодействия в сфере обязательного медицинского страхования</a:t>
            </a:r>
            <a:endParaRPr lang="ru-RU" sz="1200"/>
          </a:p>
        </p:txBody>
      </p:sp>
      <p:sp>
        <p:nvSpPr>
          <p:cNvPr id="12" name="Google Shape;102;p12"/>
          <p:cNvSpPr txBox="1"/>
          <p:nvPr/>
        </p:nvSpPr>
        <p:spPr bwMode="auto">
          <a:xfrm>
            <a:off x="5565697" y="3189393"/>
            <a:ext cx="3217481" cy="1347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buClr>
                <a:schemeClr val="dk1"/>
              </a:buClr>
              <a:buSzPts val="1100"/>
              <a:defRPr/>
            </a:pPr>
            <a:r>
              <a:rPr lang="ru-RU" sz="1200">
                <a:latin typeface="Arial"/>
                <a:ea typeface="Calibri"/>
                <a:cs typeface="Times New Roman"/>
              </a:rPr>
              <a:t>Об утверждении Организационно-технологических регламентов информационного взаимодействия автоматизированных информационных систем участников системы обязательного медицинского страхования Московской области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 bwMode="auto"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>
                <a:solidFill>
                  <a:srgbClr val="ABE33F"/>
                </a:solidFill>
              </a:rPr>
              <a:t>2</a:t>
            </a:r>
            <a:r>
              <a:rPr lang="en">
                <a:solidFill>
                  <a:srgbClr val="ABE33F"/>
                </a:solidFill>
              </a:rPr>
              <a:t>.</a:t>
            </a:r>
            <a:endParaRPr>
              <a:solidFill>
                <a:srgbClr val="ABE33F"/>
              </a:solidFill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СЧЕТА И РЕЕСТРЫ СЧЕТОВ</a:t>
            </a:r>
            <a:endParaRPr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 bwMode="auto">
          <a:xfrm>
            <a:off x="1067866" y="2916250"/>
            <a:ext cx="7033846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/>
              <a:t>Информационного взаимодействия в процессе формирования, передачи, обработки и хранения</a:t>
            </a:r>
            <a:endParaRPr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 bwMode="auto"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Escalus template">
  <a:themeElements>
    <a:clrScheme name="Custom 347">
      <a:dk1>
        <a:srgbClr val="004C52"/>
      </a:dk1>
      <a:lt1>
        <a:srgbClr val="FFFFFF"/>
      </a:lt1>
      <a:dk2>
        <a:srgbClr val="788788"/>
      </a:dk2>
      <a:lt2>
        <a:srgbClr val="E6EEED"/>
      </a:lt2>
      <a:accent1>
        <a:srgbClr val="004C52"/>
      </a:accent1>
      <a:accent2>
        <a:srgbClr val="00AE9D"/>
      </a:accent2>
      <a:accent3>
        <a:srgbClr val="4BD3B0"/>
      </a:accent3>
      <a:accent4>
        <a:srgbClr val="68DD6B"/>
      </a:accent4>
      <a:accent5>
        <a:srgbClr val="ABE33F"/>
      </a:accent5>
      <a:accent6>
        <a:srgbClr val="DBEEA6"/>
      </a:accent6>
      <a:hlink>
        <a:srgbClr val="004C52"/>
      </a:hlink>
      <a:folHlink>
        <a:srgbClr val="6611CC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Р7-Офис/2025.3.1.923</Application>
  <DocSecurity>0</DocSecurity>
  <PresentationFormat>Экран (16:9)</PresentationFormat>
  <Paragraphs>0</Paragraphs>
  <Slides>37</Slides>
  <Notes>37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ВЕДЕНИЕ ПЕРСОНИФИЦИРОВАННОГО УЧЕТА МЕДИЦИНСКОЙ ПОМОЩИ, ОКАЗАННОЙ ЗАСТРАХОВАННЫМ ЛИЦАМ</dc:title>
  <dc:subject/>
  <dc:creator>Лукашов Вадим Васильевич</dc:creator>
  <cp:keywords/>
  <dc:description/>
  <dc:identifier/>
  <dc:language/>
  <cp:lastModifiedBy>shchelkova_av</cp:lastModifiedBy>
  <cp:revision>138</cp:revision>
  <dcterms:modified xsi:type="dcterms:W3CDTF">2025-12-23T10:09:34Z</dcterms:modified>
  <cp:category/>
  <cp:contentStatus/>
  <cp:version/>
</cp:coreProperties>
</file>